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 id="263" r:id="rId16"/>
  </p:sldIdLst>
  <p:sldSz cy="10058400" cx="7772400"/>
  <p:notesSz cx="6858000" cy="9144000"/>
  <p:embeddedFontLst>
    <p:embeddedFont>
      <p:font typeface="Halant"/>
      <p:regular r:id="rId17"/>
      <p:bold r:id="rId18"/>
    </p:embeddedFont>
    <p:embeddedFont>
      <p:font typeface="Inter"/>
      <p:regular r:id="rId19"/>
      <p:bold r:id="rId20"/>
      <p:italic r:id="rId21"/>
      <p:boldItalic r:id="rId22"/>
    </p:embeddedFont>
    <p:embeddedFont>
      <p:font typeface="Plus Jakarta Sans"/>
      <p:regular r:id="rId23"/>
      <p:bold r:id="rId24"/>
      <p:italic r:id="rId25"/>
      <p:boldItalic r:id="rId26"/>
    </p:embeddedFont>
    <p:embeddedFont>
      <p:font typeface="Plus Jakarta Sans Medium"/>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C9D4538-E613-4C32-9AA0-1D1934EC11EF}">
  <a:tblStyle styleId="{6C9D4538-E613-4C32-9AA0-1D1934EC11EF}"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E824BAED-AA49-47C1-A593-18C8F316AD03}"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fntdata"/><Relationship Id="rId22" Type="http://schemas.openxmlformats.org/officeDocument/2006/relationships/font" Target="fonts/Inter-boldItalic.fntdata"/><Relationship Id="rId21" Type="http://schemas.openxmlformats.org/officeDocument/2006/relationships/font" Target="fonts/Inter-italic.fntdata"/><Relationship Id="rId24" Type="http://schemas.openxmlformats.org/officeDocument/2006/relationships/font" Target="fonts/PlusJakartaSans-bold.fntdata"/><Relationship Id="rId23" Type="http://schemas.openxmlformats.org/officeDocument/2006/relationships/font" Target="fonts/PlusJakartaSans-regular.fntdata"/><Relationship Id="rId1" Type="http://schemas.openxmlformats.org/officeDocument/2006/relationships/theme" Target="theme/theme4.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boldItalic.fntdata"/><Relationship Id="rId25" Type="http://schemas.openxmlformats.org/officeDocument/2006/relationships/font" Target="fonts/PlusJakartaSans-italic.fntdata"/><Relationship Id="rId28" Type="http://schemas.openxmlformats.org/officeDocument/2006/relationships/font" Target="fonts/PlusJakartaSansMedium-bold.fntdata"/><Relationship Id="rId27" Type="http://schemas.openxmlformats.org/officeDocument/2006/relationships/font" Target="fonts/PlusJakartaSansMedium-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italic.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0" Type="http://schemas.openxmlformats.org/officeDocument/2006/relationships/font" Target="fonts/PlusJakartaSansMedium-boldItalic.fntdata"/><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font" Target="fonts/Halant-regular.fntdata"/><Relationship Id="rId16" Type="http://schemas.openxmlformats.org/officeDocument/2006/relationships/slide" Target="slides/slide8.xml"/><Relationship Id="rId19" Type="http://schemas.openxmlformats.org/officeDocument/2006/relationships/font" Target="fonts/Inter-regular.fntdata"/><Relationship Id="rId18" Type="http://schemas.openxmlformats.org/officeDocument/2006/relationships/font" Target="fonts/Halant-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5e437d3642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5e437d364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6e84954132_1_5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6e84954132_1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36e84954132_1_16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36e84954132_1_1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360509c2d07_0_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360509c2d07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g35fb90b6714_0_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1" name="Google Shape;201;g35fb90b6714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g36e84954132_1_14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3" name="Google Shape;213;g36e84954132_1_1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g36e84954132_1_11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8" name="Google Shape;228;g36e84954132_1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36e84954132_1_18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1" name="Google Shape;241;g36e84954132_1_1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3.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xml"/><Relationship Id="rId3" Type="http://schemas.openxmlformats.org/officeDocument/2006/relationships/image" Target="../media/image7.png"/><Relationship Id="rId4" Type="http://schemas.openxmlformats.org/officeDocument/2006/relationships/image" Target="../media/image9.png"/><Relationship Id="rId5" Type="http://schemas.openxmlformats.org/officeDocument/2006/relationships/image" Target="../media/image3.png"/><Relationship Id="rId6"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3.xml"/><Relationship Id="rId3" Type="http://schemas.openxmlformats.org/officeDocument/2006/relationships/image" Target="../media/image7.png"/><Relationship Id="rId4" Type="http://schemas.openxmlformats.org/officeDocument/2006/relationships/image" Target="../media/image9.png"/><Relationship Id="rId5" Type="http://schemas.openxmlformats.org/officeDocument/2006/relationships/image" Target="../media/image3.png"/><Relationship Id="rId6"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6.xml"/><Relationship Id="rId3" Type="http://schemas.openxmlformats.org/officeDocument/2006/relationships/image" Target="../media/image7.png"/><Relationship Id="rId4" Type="http://schemas.openxmlformats.org/officeDocument/2006/relationships/image" Target="../media/image9.png"/><Relationship Id="rId5" Type="http://schemas.openxmlformats.org/officeDocument/2006/relationships/image" Target="../media/image3.png"/><Relationship Id="rId6"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7.xml"/><Relationship Id="rId3" Type="http://schemas.openxmlformats.org/officeDocument/2006/relationships/image" Target="../media/image7.png"/><Relationship Id="rId4" Type="http://schemas.openxmlformats.org/officeDocument/2006/relationships/image" Target="../media/image9.png"/><Relationship Id="rId5" Type="http://schemas.openxmlformats.org/officeDocument/2006/relationships/image" Target="../media/image3.png"/><Relationship Id="rId6"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What is the Context? - The Union and Confederacy</a:t>
            </a:r>
            <a:endParaRPr sz="1800">
              <a:latin typeface="Halant"/>
              <a:ea typeface="Halant"/>
              <a:cs typeface="Halant"/>
              <a:sym typeface="Halant"/>
            </a:endParaRPr>
          </a:p>
        </p:txBody>
      </p:sp>
      <p:pic>
        <p:nvPicPr>
          <p:cNvPr id="145" name="Google Shape;145;p37"/>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46" name="Google Shape;146;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7" name="Google Shape;147;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48" name="Google Shape;148;p37"/>
          <p:cNvGraphicFramePr/>
          <p:nvPr/>
        </p:nvGraphicFramePr>
        <p:xfrm>
          <a:off x="359791" y="1670866"/>
          <a:ext cx="3000000" cy="3000000"/>
        </p:xfrm>
        <a:graphic>
          <a:graphicData uri="http://schemas.openxmlformats.org/drawingml/2006/table">
            <a:tbl>
              <a:tblPr>
                <a:noFill/>
                <a:tableStyleId>{6C9D4538-E613-4C32-9AA0-1D1934EC11EF}</a:tableStyleId>
              </a:tblPr>
              <a:tblGrid>
                <a:gridCol w="4823275"/>
                <a:gridCol w="2267225"/>
              </a:tblGrid>
              <a:tr h="733110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 the outset of the Civil War in 1861, the Union and the Confederacy entered the conflict with vastly different goals, resources, and strategies. The Union, representing the United States government, initially aimed to preserve the Union and eventually to end slavery. In contrast, the Confederacy fought for independence and the continuation of a way of life rooted in slavery and prioritizing states’ rights. </a:t>
                      </a:r>
                      <a:r>
                        <a:rPr b="1" lang="en" sz="1200">
                          <a:solidFill>
                            <a:schemeClr val="dk1"/>
                          </a:solidFill>
                          <a:latin typeface="Inter"/>
                          <a:ea typeface="Inter"/>
                          <a:cs typeface="Inter"/>
                          <a:sym typeface="Inter"/>
                        </a:rPr>
                        <a:t>(A)</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Strategically through the Anaconda Plan, the Union aimed to use its naval power to blockade Southern ports, cutting off Confederate trade and dividing the South by gaining control of the Mississippi River. The Confederacy adopted a primarily defensive approach. However, Southern leaders believed that a few key victories on Northern soil would force the Union to seek peace and acknowledge Confederate independence. </a:t>
                      </a:r>
                      <a:r>
                        <a:rPr b="1" lang="en" sz="1200">
                          <a:solidFill>
                            <a:schemeClr val="dk1"/>
                          </a:solidFill>
                          <a:latin typeface="Inter"/>
                          <a:ea typeface="Inter"/>
                          <a:cs typeface="Inter"/>
                          <a:sym typeface="Inter"/>
                        </a:rPr>
                        <a:t>(B)</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terms of resources, the Union held a clear advantages. The North had a larger population, a far more extensive railroad network, and the majority of the nation’s factories and financial institutions. These assets allowed the Union to produce more weapons, uniforms, and supplies, and to transport troops more efficiently. </a:t>
                      </a: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Meanwhile, the Confederacy faced ongoing shortages of weapons, food, and even basic equipment like shoes for its soldiers as the war dragged 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Both sides used new technologies, such as the telegraph for communication and railroads for moving troops. Yet, the Union’s superior infrastructure gave it a distinct edge. Innovations like ironclad ships, rifled muskets, and trench warfare emerged during the war, changing the nature of combat and increasing casualties. </a:t>
                      </a:r>
                      <a:r>
                        <a:rPr b="1" lang="en" sz="1200">
                          <a:solidFill>
                            <a:schemeClr val="dk1"/>
                          </a:solidFill>
                          <a:latin typeface="Inter"/>
                          <a:ea typeface="Inter"/>
                          <a:cs typeface="Inter"/>
                          <a:sym typeface="Inter"/>
                        </a:rPr>
                        <a:t>(D) </a:t>
                      </a:r>
                      <a:r>
                        <a:rPr lang="en" sz="1200">
                          <a:solidFill>
                            <a:schemeClr val="dk1"/>
                          </a:solidFill>
                          <a:latin typeface="Inter"/>
                          <a:ea typeface="Inter"/>
                          <a:cs typeface="Inter"/>
                          <a:sym typeface="Inter"/>
                        </a:rPr>
                        <a:t>The Union's greater capacity to manufacture and distribute advanced weaponry contributed to its growing dominance over time.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Confederacy hoped for support from Britain and France, believing their economies relied on Southern cotton. However, the Union blockade and Lincoln’s framing of the war as a moral fight against slavery discouraged European powers from formally recognizing or aiding the Confederacy. </a:t>
                      </a:r>
                      <a:r>
                        <a:rPr b="1" lang="en" sz="1200">
                          <a:solidFill>
                            <a:schemeClr val="dk1"/>
                          </a:solidFill>
                          <a:latin typeface="Inter"/>
                          <a:ea typeface="Inter"/>
                          <a:cs typeface="Inter"/>
                          <a:sym typeface="Inter"/>
                        </a:rPr>
                        <a:t>(E)</a:t>
                      </a:r>
                      <a:endParaRPr b="1" sz="1200">
                        <a:solidFill>
                          <a:schemeClr val="dk1"/>
                        </a:solidFill>
                        <a:latin typeface="Inter"/>
                        <a:ea typeface="Inter"/>
                        <a:cs typeface="Inter"/>
                        <a:sym typeface="Inter"/>
                      </a:endParaRPr>
                    </a:p>
                  </a:txBody>
                  <a:tcPr marT="109750" marB="109750"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What were the goals of each side in the war?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How did each side plan to </a:t>
                      </a:r>
                      <a:r>
                        <a:rPr lang="en" sz="1200">
                          <a:solidFill>
                            <a:schemeClr val="dk1"/>
                          </a:solidFill>
                          <a:latin typeface="Inter"/>
                          <a:ea typeface="Inter"/>
                          <a:cs typeface="Inter"/>
                          <a:sym typeface="Inter"/>
                        </a:rPr>
                        <a:t>weakening</a:t>
                      </a:r>
                      <a:r>
                        <a:rPr lang="en" sz="1200">
                          <a:solidFill>
                            <a:schemeClr val="dk1"/>
                          </a:solidFill>
                          <a:latin typeface="Inter"/>
                          <a:ea typeface="Inter"/>
                          <a:cs typeface="Inter"/>
                          <a:sym typeface="Inter"/>
                        </a:rPr>
                        <a:t> its opposition?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Why did the North hold an advantage in terms of resources?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CC0000"/>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 </a:t>
                      </a:r>
                      <a:r>
                        <a:rPr lang="en" sz="1200">
                          <a:solidFill>
                            <a:schemeClr val="dk1"/>
                          </a:solidFill>
                          <a:latin typeface="Inter"/>
                          <a:ea typeface="Inter"/>
                          <a:cs typeface="Inter"/>
                          <a:sym typeface="Inter"/>
                        </a:rPr>
                        <a:t>What were some of the new technologies utilized in the war?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E. </a:t>
                      </a:r>
                      <a:r>
                        <a:rPr lang="en" sz="1200">
                          <a:solidFill>
                            <a:schemeClr val="dk1"/>
                          </a:solidFill>
                          <a:latin typeface="Inter"/>
                          <a:ea typeface="Inter"/>
                          <a:cs typeface="Inter"/>
                          <a:sym typeface="Inter"/>
                        </a:rPr>
                        <a:t>Why did the South’s plan for receiving international aid backfire?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txBody>
                  <a:tcPr marT="109750" marB="109750"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49" name="Google Shape;149;p37"/>
          <p:cNvSpPr txBox="1"/>
          <p:nvPr/>
        </p:nvSpPr>
        <p:spPr>
          <a:xfrm>
            <a:off x="1878102" y="815663"/>
            <a:ext cx="5439300" cy="7776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150" name="Google Shape;150;p37"/>
          <p:cNvPicPr preferRelativeResize="0"/>
          <p:nvPr/>
        </p:nvPicPr>
        <p:blipFill rotWithShape="1">
          <a:blip r:embed="rId4">
            <a:alphaModFix/>
          </a:blip>
          <a:srcRect b="0" l="0" r="0" t="0"/>
          <a:stretch/>
        </p:blipFill>
        <p:spPr>
          <a:xfrm>
            <a:off x="694375" y="733359"/>
            <a:ext cx="1004826" cy="1004826"/>
          </a:xfrm>
          <a:prstGeom prst="rect">
            <a:avLst/>
          </a:prstGeom>
          <a:noFill/>
          <a:ln>
            <a:noFill/>
          </a:ln>
        </p:spPr>
      </p:pic>
      <p:sp>
        <p:nvSpPr>
          <p:cNvPr id="151" name="Google Shape;151;p37"/>
          <p:cNvSpPr txBox="1"/>
          <p:nvPr/>
        </p:nvSpPr>
        <p:spPr>
          <a:xfrm>
            <a:off x="359789" y="497070"/>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pic>
        <p:nvPicPr>
          <p:cNvPr id="156" name="Google Shape;156;p38"/>
          <p:cNvPicPr preferRelativeResize="0"/>
          <p:nvPr/>
        </p:nvPicPr>
        <p:blipFill>
          <a:blip r:embed="rId3">
            <a:alphaModFix/>
          </a:blip>
          <a:stretch>
            <a:fillRect/>
          </a:stretch>
        </p:blipFill>
        <p:spPr>
          <a:xfrm>
            <a:off x="5842125" y="2174325"/>
            <a:ext cx="1223200" cy="1223200"/>
          </a:xfrm>
          <a:prstGeom prst="rect">
            <a:avLst/>
          </a:prstGeom>
          <a:noFill/>
          <a:ln>
            <a:noFill/>
          </a:ln>
        </p:spPr>
      </p:pic>
      <p:pic>
        <p:nvPicPr>
          <p:cNvPr id="157" name="Google Shape;157;p38"/>
          <p:cNvPicPr preferRelativeResize="0"/>
          <p:nvPr/>
        </p:nvPicPr>
        <p:blipFill>
          <a:blip r:embed="rId4">
            <a:alphaModFix/>
          </a:blip>
          <a:stretch>
            <a:fillRect/>
          </a:stretch>
        </p:blipFill>
        <p:spPr>
          <a:xfrm>
            <a:off x="455300" y="1027748"/>
            <a:ext cx="1223200" cy="1223200"/>
          </a:xfrm>
          <a:prstGeom prst="rect">
            <a:avLst/>
          </a:prstGeom>
          <a:noFill/>
          <a:ln>
            <a:noFill/>
          </a:ln>
        </p:spPr>
      </p:pic>
      <p:pic>
        <p:nvPicPr>
          <p:cNvPr id="158" name="Google Shape;158;p38"/>
          <p:cNvPicPr preferRelativeResize="0"/>
          <p:nvPr/>
        </p:nvPicPr>
        <p:blipFill>
          <a:blip r:embed="rId5">
            <a:alphaModFix/>
          </a:blip>
          <a:stretch>
            <a:fillRect/>
          </a:stretch>
        </p:blipFill>
        <p:spPr>
          <a:xfrm>
            <a:off x="381544" y="9348271"/>
            <a:ext cx="425136" cy="425136"/>
          </a:xfrm>
          <a:prstGeom prst="rect">
            <a:avLst/>
          </a:prstGeom>
          <a:noFill/>
          <a:ln>
            <a:noFill/>
          </a:ln>
        </p:spPr>
      </p:pic>
      <p:sp>
        <p:nvSpPr>
          <p:cNvPr id="159" name="Google Shape;159;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0" name="Google Shape;160;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61" name="Google Shape;161;p38"/>
          <p:cNvGraphicFramePr/>
          <p:nvPr/>
        </p:nvGraphicFramePr>
        <p:xfrm>
          <a:off x="455300" y="3841018"/>
          <a:ext cx="3000000" cy="3000000"/>
        </p:xfrm>
        <a:graphic>
          <a:graphicData uri="http://schemas.openxmlformats.org/drawingml/2006/table">
            <a:tbl>
              <a:tblPr>
                <a:noFill/>
                <a:tableStyleId>{E824BAED-AA49-47C1-A593-18C8F316AD03}</a:tableStyleId>
              </a:tblPr>
              <a:tblGrid>
                <a:gridCol w="1044750"/>
                <a:gridCol w="1938950"/>
                <a:gridCol w="1938950"/>
                <a:gridCol w="1938950"/>
              </a:tblGrid>
              <a:tr h="202000">
                <a:tc>
                  <a:txBody>
                    <a:bodyPr/>
                    <a:lstStyle/>
                    <a:p>
                      <a:pPr indent="0" lvl="0" marL="0" rtl="0" algn="ctr">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200"/>
                        <a:buFont typeface="Arial"/>
                        <a:buNone/>
                      </a:pPr>
                      <a:r>
                        <a:rPr b="1" lang="en" sz="1200">
                          <a:solidFill>
                            <a:schemeClr val="dk1"/>
                          </a:solidFill>
                          <a:latin typeface="Inter"/>
                          <a:ea typeface="Inter"/>
                          <a:cs typeface="Inter"/>
                          <a:sym typeface="Inter"/>
                        </a:rPr>
                        <a:t>NOTICE</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What is a detail that stood out to you?</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200"/>
                        <a:buFont typeface="Arial"/>
                        <a:buNone/>
                      </a:pPr>
                      <a:r>
                        <a:rPr b="1" lang="en" sz="1200">
                          <a:solidFill>
                            <a:schemeClr val="dk1"/>
                          </a:solidFill>
                          <a:latin typeface="Inter"/>
                          <a:ea typeface="Inter"/>
                          <a:cs typeface="Inter"/>
                          <a:sym typeface="Inter"/>
                        </a:rPr>
                        <a:t>WONDER</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What information could help you understand this more thoroughly?</a:t>
                      </a:r>
                      <a:endParaRPr sz="1200">
                        <a:solidFill>
                          <a:schemeClr val="dk1"/>
                        </a:solidFill>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200"/>
                        <a:buFont typeface="Arial"/>
                        <a:buNone/>
                      </a:pPr>
                      <a:r>
                        <a:rPr b="1" lang="en" sz="1200">
                          <a:solidFill>
                            <a:schemeClr val="dk1"/>
                          </a:solidFill>
                          <a:latin typeface="Inter"/>
                          <a:ea typeface="Inter"/>
                          <a:cs typeface="Inter"/>
                          <a:sym typeface="Inter"/>
                        </a:rPr>
                        <a:t>THINK</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What does this tell you about the Union and/or Confederacy during the Civil War?</a:t>
                      </a:r>
                      <a:endParaRPr sz="1200">
                        <a:solidFill>
                          <a:schemeClr val="dk1"/>
                        </a:solidFill>
                        <a:latin typeface="Inter"/>
                        <a:ea typeface="Inter"/>
                        <a:cs typeface="Inter"/>
                        <a:sym typeface="Inter"/>
                      </a:endParaRPr>
                    </a:p>
                  </a:txBody>
                  <a:tcPr marT="91425" marB="91425" marR="91425" marL="91425" anchor="ctr"/>
                </a:tc>
              </a:tr>
              <a:tr h="202000">
                <a:tc>
                  <a:txBody>
                    <a:bodyPr/>
                    <a:lstStyle/>
                    <a:p>
                      <a:pPr indent="0" lvl="0" marL="0" rtl="0" algn="ctr">
                        <a:spcBef>
                          <a:spcPts val="0"/>
                        </a:spcBef>
                        <a:spcAft>
                          <a:spcPts val="0"/>
                        </a:spcAft>
                        <a:buNone/>
                      </a:pPr>
                      <a:r>
                        <a:rPr b="1" lang="en" sz="1200">
                          <a:latin typeface="Inter"/>
                          <a:ea typeface="Inter"/>
                          <a:cs typeface="Inter"/>
                          <a:sym typeface="Inter"/>
                        </a:rPr>
                        <a:t>Source 1: Agriculture</a:t>
                      </a:r>
                      <a:endParaRPr i="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20200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Source 2: Population</a:t>
                      </a:r>
                      <a:endParaRPr i="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202000">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3: Industry</a:t>
                      </a:r>
                      <a:endParaRPr i="1" sz="1200">
                        <a:solidFill>
                          <a:schemeClr val="dk1"/>
                        </a:solidFill>
                        <a:latin typeface="Inter"/>
                        <a:ea typeface="Inter"/>
                        <a:cs typeface="Inter"/>
                        <a:sym typeface="Inter"/>
                      </a:endParaRPr>
                    </a:p>
                    <a:p>
                      <a:pPr indent="0" lvl="0" marL="0" rtl="0" algn="ctr">
                        <a:spcBef>
                          <a:spcPts val="0"/>
                        </a:spcBef>
                        <a:spcAft>
                          <a:spcPts val="0"/>
                        </a:spcAft>
                        <a:buNone/>
                      </a:pPr>
                      <a:r>
                        <a:t/>
                      </a:r>
                      <a:endParaRPr i="1" sz="12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bl>
          </a:graphicData>
        </a:graphic>
      </p:graphicFrame>
      <p:sp>
        <p:nvSpPr>
          <p:cNvPr id="162" name="Google Shape;162;p38"/>
          <p:cNvSpPr txBox="1"/>
          <p:nvPr/>
        </p:nvSpPr>
        <p:spPr>
          <a:xfrm>
            <a:off x="460050" y="3321321"/>
            <a:ext cx="6861600" cy="52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100">
                <a:solidFill>
                  <a:schemeClr val="dk1"/>
                </a:solidFill>
                <a:latin typeface="Halant"/>
                <a:ea typeface="Halant"/>
                <a:cs typeface="Halant"/>
                <a:sym typeface="Halant"/>
              </a:rPr>
              <a:t>View the station materials. Complete the table based on your background knowledge and the source information.</a:t>
            </a:r>
            <a:endParaRPr sz="1100">
              <a:solidFill>
                <a:schemeClr val="dk1"/>
              </a:solidFill>
              <a:latin typeface="Halant"/>
              <a:ea typeface="Halant"/>
              <a:cs typeface="Halant"/>
              <a:sym typeface="Halant"/>
            </a:endParaRPr>
          </a:p>
        </p:txBody>
      </p:sp>
      <p:sp>
        <p:nvSpPr>
          <p:cNvPr id="163" name="Google Shape;163;p38"/>
          <p:cNvSpPr txBox="1"/>
          <p:nvPr/>
        </p:nvSpPr>
        <p:spPr>
          <a:xfrm>
            <a:off x="1579050" y="1027798"/>
            <a:ext cx="5778600" cy="12231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100">
                <a:latin typeface="Halant"/>
                <a:ea typeface="Halant"/>
                <a:cs typeface="Halant"/>
                <a:sym typeface="Halant"/>
              </a:rPr>
              <a:t>Quantitative Analysis</a:t>
            </a:r>
            <a:endParaRPr b="1" sz="1100">
              <a:latin typeface="Halant"/>
              <a:ea typeface="Halant"/>
              <a:cs typeface="Halant"/>
              <a:sym typeface="Halant"/>
            </a:endParaRPr>
          </a:p>
          <a:p>
            <a:pPr indent="0" lvl="0" marL="0" rtl="0" algn="l">
              <a:spcBef>
                <a:spcPts val="0"/>
              </a:spcBef>
              <a:spcAft>
                <a:spcPts val="0"/>
              </a:spcAft>
              <a:buNone/>
            </a:pPr>
            <a:r>
              <a:t/>
            </a:r>
            <a:endParaRPr b="1" sz="11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Quantitative analysis involves the process of evaluating data that is shown visually through tables, charts, graphs, maps, and infographics. By analyzing patterns, conclusions can be drawn about behaviors, institutions, processes, and policies. Critical investigations also yield possible limitations for the data presented.</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p:txBody>
      </p:sp>
      <p:sp>
        <p:nvSpPr>
          <p:cNvPr id="164" name="Google Shape;164;p38"/>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Data Analysis Stations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Comparison of the Union &amp; Confederacy</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65" name="Google Shape;165;p38"/>
          <p:cNvPicPr preferRelativeResize="0"/>
          <p:nvPr/>
        </p:nvPicPr>
        <p:blipFill>
          <a:blip r:embed="rId6">
            <a:alphaModFix/>
          </a:blip>
          <a:stretch>
            <a:fillRect/>
          </a:stretch>
        </p:blipFill>
        <p:spPr>
          <a:xfrm>
            <a:off x="216272" y="110272"/>
            <a:ext cx="1041739" cy="431978"/>
          </a:xfrm>
          <a:prstGeom prst="rect">
            <a:avLst/>
          </a:prstGeom>
          <a:noFill/>
          <a:ln>
            <a:noFill/>
          </a:ln>
        </p:spPr>
      </p:pic>
      <p:sp>
        <p:nvSpPr>
          <p:cNvPr id="166" name="Google Shape;166;p38"/>
          <p:cNvSpPr txBox="1"/>
          <p:nvPr/>
        </p:nvSpPr>
        <p:spPr>
          <a:xfrm>
            <a:off x="1076150" y="2239650"/>
            <a:ext cx="4918800" cy="12231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100">
                <a:latin typeface="Halant"/>
                <a:ea typeface="Halant"/>
                <a:cs typeface="Halant"/>
                <a:sym typeface="Halant"/>
              </a:rPr>
              <a:t>Comparison</a:t>
            </a:r>
            <a:endParaRPr b="1" sz="1100">
              <a:latin typeface="Halant"/>
              <a:ea typeface="Halant"/>
              <a:cs typeface="Halant"/>
              <a:sym typeface="Halant"/>
            </a:endParaRPr>
          </a:p>
          <a:p>
            <a:pPr indent="0" lvl="0" marL="0" rtl="0" algn="l">
              <a:spcBef>
                <a:spcPts val="0"/>
              </a:spcBef>
              <a:spcAft>
                <a:spcPts val="0"/>
              </a:spcAft>
              <a:buNone/>
            </a:pPr>
            <a:r>
              <a:t/>
            </a:r>
            <a:endParaRPr b="1" sz="11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Thinking historically means identifying both the similarities and the differences between the people, places, events, and ideas studied in history.</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0" name="Shape 170"/>
        <p:cNvGrpSpPr/>
        <p:nvPr/>
      </p:nvGrpSpPr>
      <p:grpSpPr>
        <a:xfrm>
          <a:off x="0" y="0"/>
          <a:ext cx="0" cy="0"/>
          <a:chOff x="0" y="0"/>
          <a:chExt cx="0" cy="0"/>
        </a:xfrm>
      </p:grpSpPr>
      <p:pic>
        <p:nvPicPr>
          <p:cNvPr id="171" name="Google Shape;171;p39"/>
          <p:cNvPicPr preferRelativeResize="0"/>
          <p:nvPr/>
        </p:nvPicPr>
        <p:blipFill>
          <a:blip r:embed="rId3">
            <a:alphaModFix/>
          </a:blip>
          <a:stretch>
            <a:fillRect/>
          </a:stretch>
        </p:blipFill>
        <p:spPr>
          <a:xfrm>
            <a:off x="3944963" y="1157525"/>
            <a:ext cx="1223200" cy="1223200"/>
          </a:xfrm>
          <a:prstGeom prst="rect">
            <a:avLst/>
          </a:prstGeom>
          <a:noFill/>
          <a:ln>
            <a:noFill/>
          </a:ln>
        </p:spPr>
      </p:pic>
      <p:pic>
        <p:nvPicPr>
          <p:cNvPr id="172" name="Google Shape;172;p39"/>
          <p:cNvPicPr preferRelativeResize="0"/>
          <p:nvPr/>
        </p:nvPicPr>
        <p:blipFill>
          <a:blip r:embed="rId4">
            <a:alphaModFix/>
          </a:blip>
          <a:stretch>
            <a:fillRect/>
          </a:stretch>
        </p:blipFill>
        <p:spPr>
          <a:xfrm>
            <a:off x="2613538" y="1157523"/>
            <a:ext cx="1223200" cy="1223200"/>
          </a:xfrm>
          <a:prstGeom prst="rect">
            <a:avLst/>
          </a:prstGeom>
          <a:noFill/>
          <a:ln>
            <a:noFill/>
          </a:ln>
        </p:spPr>
      </p:pic>
      <p:pic>
        <p:nvPicPr>
          <p:cNvPr id="173" name="Google Shape;173;p39"/>
          <p:cNvPicPr preferRelativeResize="0"/>
          <p:nvPr/>
        </p:nvPicPr>
        <p:blipFill>
          <a:blip r:embed="rId5">
            <a:alphaModFix/>
          </a:blip>
          <a:stretch>
            <a:fillRect/>
          </a:stretch>
        </p:blipFill>
        <p:spPr>
          <a:xfrm>
            <a:off x="381544" y="9348271"/>
            <a:ext cx="425136" cy="425136"/>
          </a:xfrm>
          <a:prstGeom prst="rect">
            <a:avLst/>
          </a:prstGeom>
          <a:noFill/>
          <a:ln>
            <a:noFill/>
          </a:ln>
        </p:spPr>
      </p:pic>
      <p:sp>
        <p:nvSpPr>
          <p:cNvPr id="174" name="Google Shape;174;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5" name="Google Shape;175;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6" name="Google Shape;176;p39"/>
          <p:cNvSpPr txBox="1"/>
          <p:nvPr/>
        </p:nvSpPr>
        <p:spPr>
          <a:xfrm>
            <a:off x="460050" y="2330721"/>
            <a:ext cx="6861600" cy="52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100">
                <a:solidFill>
                  <a:schemeClr val="dk1"/>
                </a:solidFill>
                <a:latin typeface="Halant"/>
                <a:ea typeface="Halant"/>
                <a:cs typeface="Halant"/>
                <a:sym typeface="Halant"/>
              </a:rPr>
              <a:t>View the station materials. Complete the table based on your background knowledge and the source information.</a:t>
            </a:r>
            <a:endParaRPr sz="1100">
              <a:solidFill>
                <a:schemeClr val="dk1"/>
              </a:solidFill>
              <a:latin typeface="Halant"/>
              <a:ea typeface="Halant"/>
              <a:cs typeface="Halant"/>
              <a:sym typeface="Halant"/>
            </a:endParaRPr>
          </a:p>
        </p:txBody>
      </p:sp>
      <p:sp>
        <p:nvSpPr>
          <p:cNvPr id="177" name="Google Shape;177;p39"/>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Data Analysis Stations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Comparison of the Union &amp; Confederacy</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78" name="Google Shape;178;p39"/>
          <p:cNvPicPr preferRelativeResize="0"/>
          <p:nvPr/>
        </p:nvPicPr>
        <p:blipFill>
          <a:blip r:embed="rId6">
            <a:alphaModFix/>
          </a:blip>
          <a:stretch>
            <a:fillRect/>
          </a:stretch>
        </p:blipFill>
        <p:spPr>
          <a:xfrm>
            <a:off x="216272" y="110272"/>
            <a:ext cx="1041739" cy="431978"/>
          </a:xfrm>
          <a:prstGeom prst="rect">
            <a:avLst/>
          </a:prstGeom>
          <a:noFill/>
          <a:ln>
            <a:noFill/>
          </a:ln>
        </p:spPr>
      </p:pic>
      <p:graphicFrame>
        <p:nvGraphicFramePr>
          <p:cNvPr id="179" name="Google Shape;179;p39"/>
          <p:cNvGraphicFramePr/>
          <p:nvPr/>
        </p:nvGraphicFramePr>
        <p:xfrm>
          <a:off x="460050" y="2816543"/>
          <a:ext cx="3000000" cy="3000000"/>
        </p:xfrm>
        <a:graphic>
          <a:graphicData uri="http://schemas.openxmlformats.org/drawingml/2006/table">
            <a:tbl>
              <a:tblPr>
                <a:noFill/>
                <a:tableStyleId>{E824BAED-AA49-47C1-A593-18C8F316AD03}</a:tableStyleId>
              </a:tblPr>
              <a:tblGrid>
                <a:gridCol w="1161150"/>
                <a:gridCol w="1900150"/>
                <a:gridCol w="1900150"/>
                <a:gridCol w="1900150"/>
              </a:tblGrid>
              <a:tr h="202000">
                <a:tc>
                  <a:txBody>
                    <a:bodyPr/>
                    <a:lstStyle/>
                    <a:p>
                      <a:pPr indent="0" lvl="0" marL="0" rtl="0" algn="ctr">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b="1" lang="en" sz="1200">
                          <a:solidFill>
                            <a:schemeClr val="dk1"/>
                          </a:solidFill>
                          <a:latin typeface="Inter"/>
                          <a:ea typeface="Inter"/>
                          <a:cs typeface="Inter"/>
                          <a:sym typeface="Inter"/>
                        </a:rPr>
                        <a:t>NOTICE</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What is a detail that stood out to you?</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200"/>
                        <a:buFont typeface="Arial"/>
                        <a:buNone/>
                      </a:pPr>
                      <a:r>
                        <a:rPr b="1" lang="en" sz="1200">
                          <a:solidFill>
                            <a:schemeClr val="dk1"/>
                          </a:solidFill>
                          <a:latin typeface="Inter"/>
                          <a:ea typeface="Inter"/>
                          <a:cs typeface="Inter"/>
                          <a:sym typeface="Inter"/>
                        </a:rPr>
                        <a:t>WONDER</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What information could help you understand this more thoroughly?</a:t>
                      </a:r>
                      <a:endParaRPr sz="1200">
                        <a:solidFill>
                          <a:schemeClr val="dk1"/>
                        </a:solidFill>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200"/>
                        <a:buFont typeface="Arial"/>
                        <a:buNone/>
                      </a:pPr>
                      <a:r>
                        <a:rPr b="1" lang="en" sz="1200">
                          <a:solidFill>
                            <a:schemeClr val="dk1"/>
                          </a:solidFill>
                          <a:latin typeface="Inter"/>
                          <a:ea typeface="Inter"/>
                          <a:cs typeface="Inter"/>
                          <a:sym typeface="Inter"/>
                        </a:rPr>
                        <a:t>THINK</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What does this tell you about the Union and/or Confederacy during the Civil War?</a:t>
                      </a:r>
                      <a:endParaRPr sz="1200">
                        <a:solidFill>
                          <a:schemeClr val="dk1"/>
                        </a:solidFill>
                        <a:latin typeface="Inter"/>
                        <a:ea typeface="Inter"/>
                        <a:cs typeface="Inter"/>
                        <a:sym typeface="Inter"/>
                      </a:endParaRPr>
                    </a:p>
                  </a:txBody>
                  <a:tcPr marT="91425" marB="91425" marR="91425" marL="91425" anchor="ctr"/>
                </a:tc>
              </a:tr>
              <a:tr h="202000">
                <a:tc>
                  <a:txBody>
                    <a:bodyPr/>
                    <a:lstStyle/>
                    <a:p>
                      <a:pPr indent="0" lvl="0" marL="0" rtl="0" algn="ctr">
                        <a:spcBef>
                          <a:spcPts val="0"/>
                        </a:spcBef>
                        <a:spcAft>
                          <a:spcPts val="0"/>
                        </a:spcAft>
                        <a:buNone/>
                      </a:pPr>
                      <a:r>
                        <a:rPr b="1" lang="en" sz="1200">
                          <a:latin typeface="Inter"/>
                          <a:ea typeface="Inter"/>
                          <a:cs typeface="Inter"/>
                          <a:sym typeface="Inter"/>
                        </a:rPr>
                        <a:t>Source 4: Casualties</a:t>
                      </a:r>
                      <a:endParaRPr i="1"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r>
              <a:tr h="20200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Source 5: Union Civilian Occupations</a:t>
                      </a:r>
                      <a:endParaRPr i="1"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r>
              <a:tr h="20200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Source 6: Confederacy Civilian Occupations</a:t>
                      </a:r>
                      <a:endParaRPr i="1"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r>
              <a:tr h="20200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Source 7: Death Tolls at Significant Battles</a:t>
                      </a:r>
                      <a:endParaRPr b="1"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3" name="Shape 183"/>
        <p:cNvGrpSpPr/>
        <p:nvPr/>
      </p:nvGrpSpPr>
      <p:grpSpPr>
        <a:xfrm>
          <a:off x="0" y="0"/>
          <a:ext cx="0" cy="0"/>
          <a:chOff x="0" y="0"/>
          <a:chExt cx="0" cy="0"/>
        </a:xfrm>
      </p:grpSpPr>
      <p:sp>
        <p:nvSpPr>
          <p:cNvPr id="184" name="Google Shape;184;p40"/>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Quantitative Analysis:</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100">
                <a:solidFill>
                  <a:schemeClr val="dk1"/>
                </a:solidFill>
                <a:latin typeface="Plus Jakarta Sans"/>
                <a:ea typeface="Plus Jakarta Sans"/>
                <a:cs typeface="Plus Jakarta Sans"/>
                <a:sym typeface="Plus Jakarta Sans"/>
              </a:rPr>
              <a:t>Comparison of the Union and Confederacy</a:t>
            </a:r>
            <a:endParaRPr sz="1300">
              <a:solidFill>
                <a:schemeClr val="dk1"/>
              </a:solidFill>
              <a:latin typeface="Halant"/>
              <a:ea typeface="Halant"/>
              <a:cs typeface="Halant"/>
              <a:sym typeface="Halant"/>
            </a:endParaRPr>
          </a:p>
        </p:txBody>
      </p:sp>
      <p:sp>
        <p:nvSpPr>
          <p:cNvPr id="185" name="Google Shape;185;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500">
              <a:solidFill>
                <a:srgbClr val="666666"/>
              </a:solidFill>
              <a:latin typeface="Inter"/>
              <a:ea typeface="Inter"/>
              <a:cs typeface="Inter"/>
              <a:sym typeface="Inter"/>
            </a:endParaRPr>
          </a:p>
        </p:txBody>
      </p:sp>
      <p:pic>
        <p:nvPicPr>
          <p:cNvPr id="186" name="Google Shape;186;p4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7" name="Google Shape;187;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8" name="Google Shape;188;p40"/>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89" name="Google Shape;189;p40"/>
          <p:cNvSpPr txBox="1"/>
          <p:nvPr/>
        </p:nvSpPr>
        <p:spPr>
          <a:xfrm>
            <a:off x="1270825" y="1048750"/>
            <a:ext cx="6032700" cy="9198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First identify the variables that are being displayed and draw three conclusions about the information presented. As you examine the data, consider what the numbers are telling you about trends, relationships, or differences, and think about the implications these conclusions might have.</a:t>
            </a:r>
            <a:endParaRPr sz="1200">
              <a:latin typeface="Plus Jakarta Sans"/>
              <a:ea typeface="Plus Jakarta Sans"/>
              <a:cs typeface="Plus Jakarta Sans"/>
              <a:sym typeface="Plus Jakarta Sans"/>
            </a:endParaRPr>
          </a:p>
        </p:txBody>
      </p:sp>
      <p:sp>
        <p:nvSpPr>
          <p:cNvPr id="190" name="Google Shape;190;p40"/>
          <p:cNvSpPr txBox="1"/>
          <p:nvPr/>
        </p:nvSpPr>
        <p:spPr>
          <a:xfrm>
            <a:off x="468975" y="5736400"/>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a:solidFill>
                  <a:schemeClr val="dk1"/>
                </a:solidFill>
                <a:latin typeface="Inter"/>
                <a:ea typeface="Inter"/>
                <a:cs typeface="Inter"/>
                <a:sym typeface="Inter"/>
              </a:rPr>
              <a:t>Conclusion 1</a:t>
            </a:r>
            <a:endParaRPr>
              <a:solidFill>
                <a:schemeClr val="dk1"/>
              </a:solidFill>
              <a:latin typeface="Inter"/>
              <a:ea typeface="Inter"/>
              <a:cs typeface="Inter"/>
              <a:sym typeface="Inter"/>
            </a:endParaRPr>
          </a:p>
          <a:p>
            <a:pPr indent="0" lvl="0" marL="0" rtl="0" algn="l">
              <a:spcBef>
                <a:spcPts val="0"/>
              </a:spcBef>
              <a:spcAft>
                <a:spcPts val="0"/>
              </a:spcAft>
              <a:buNone/>
            </a:pPr>
            <a:r>
              <a:rPr lang="en" sz="800">
                <a:solidFill>
                  <a:schemeClr val="dk1"/>
                </a:solidFill>
                <a:latin typeface="Inter"/>
                <a:ea typeface="Inter"/>
                <a:cs typeface="Inter"/>
                <a:sym typeface="Inter"/>
              </a:rPr>
              <a:t>Draw one conclusion or inference from the graph or chart. </a:t>
            </a:r>
            <a:endParaRPr sz="800">
              <a:solidFill>
                <a:schemeClr val="dk1"/>
              </a:solidFill>
              <a:latin typeface="Inter"/>
              <a:ea typeface="Inter"/>
              <a:cs typeface="Inter"/>
              <a:sym typeface="Inter"/>
            </a:endParaRPr>
          </a:p>
        </p:txBody>
      </p:sp>
      <p:sp>
        <p:nvSpPr>
          <p:cNvPr id="191" name="Google Shape;191;p40"/>
          <p:cNvSpPr txBox="1"/>
          <p:nvPr/>
        </p:nvSpPr>
        <p:spPr>
          <a:xfrm>
            <a:off x="2379038" y="4617950"/>
            <a:ext cx="3136500" cy="432000"/>
          </a:xfrm>
          <a:prstGeom prst="rect">
            <a:avLst/>
          </a:prstGeom>
          <a:noFill/>
          <a:ln cap="flat" cmpd="sng" w="9525">
            <a:solidFill>
              <a:schemeClr val="dk1"/>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2400">
                <a:latin typeface="Plus Jakarta Sans"/>
                <a:ea typeface="Plus Jakarta Sans"/>
                <a:cs typeface="Plus Jakarta Sans"/>
                <a:sym typeface="Plus Jakarta Sans"/>
              </a:rPr>
              <a:t>Conclusions</a:t>
            </a:r>
            <a:endParaRPr b="1" sz="2400">
              <a:latin typeface="Plus Jakarta Sans"/>
              <a:ea typeface="Plus Jakarta Sans"/>
              <a:cs typeface="Plus Jakarta Sans"/>
              <a:sym typeface="Plus Jakarta Sans"/>
            </a:endParaRPr>
          </a:p>
        </p:txBody>
      </p:sp>
      <p:sp>
        <p:nvSpPr>
          <p:cNvPr id="192" name="Google Shape;192;p40"/>
          <p:cNvSpPr txBox="1"/>
          <p:nvPr/>
        </p:nvSpPr>
        <p:spPr>
          <a:xfrm>
            <a:off x="2905350" y="5736400"/>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Conclusion 2</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800">
                <a:solidFill>
                  <a:schemeClr val="dk1"/>
                </a:solidFill>
                <a:latin typeface="Inter"/>
                <a:ea typeface="Inter"/>
                <a:cs typeface="Inter"/>
                <a:sym typeface="Inter"/>
              </a:rPr>
              <a:t>Draw another conclusion or inference from the graph or chart. </a:t>
            </a:r>
            <a:endParaRPr b="1" sz="1800">
              <a:solidFill>
                <a:schemeClr val="dk1"/>
              </a:solidFill>
              <a:latin typeface="Inter"/>
              <a:ea typeface="Inter"/>
              <a:cs typeface="Inter"/>
              <a:sym typeface="Inter"/>
            </a:endParaRPr>
          </a:p>
        </p:txBody>
      </p:sp>
      <p:sp>
        <p:nvSpPr>
          <p:cNvPr id="193" name="Google Shape;193;p40"/>
          <p:cNvSpPr txBox="1"/>
          <p:nvPr/>
        </p:nvSpPr>
        <p:spPr>
          <a:xfrm>
            <a:off x="5341750" y="5736401"/>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Conclusion 3</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800">
                <a:solidFill>
                  <a:schemeClr val="dk1"/>
                </a:solidFill>
                <a:latin typeface="Inter"/>
                <a:ea typeface="Inter"/>
                <a:cs typeface="Inter"/>
                <a:sym typeface="Inter"/>
              </a:rPr>
              <a:t>Draw a third conclusion or inference from the graph or chart. </a:t>
            </a:r>
            <a:endParaRPr b="1" sz="1800">
              <a:solidFill>
                <a:schemeClr val="dk1"/>
              </a:solidFill>
              <a:latin typeface="Inter"/>
              <a:ea typeface="Inter"/>
              <a:cs typeface="Inter"/>
              <a:sym typeface="Inter"/>
            </a:endParaRPr>
          </a:p>
        </p:txBody>
      </p:sp>
      <p:sp>
        <p:nvSpPr>
          <p:cNvPr id="194" name="Google Shape;194;p40"/>
          <p:cNvSpPr/>
          <p:nvPr/>
        </p:nvSpPr>
        <p:spPr>
          <a:xfrm rot="-5400000">
            <a:off x="3595113" y="2783925"/>
            <a:ext cx="582000" cy="5218500"/>
          </a:xfrm>
          <a:prstGeom prst="rightBrace">
            <a:avLst>
              <a:gd fmla="val 50000" name="adj1"/>
              <a:gd fmla="val 50000"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195" name="Google Shape;195;p40"/>
          <p:cNvPicPr preferRelativeResize="0"/>
          <p:nvPr/>
        </p:nvPicPr>
        <p:blipFill>
          <a:blip r:embed="rId5">
            <a:alphaModFix/>
          </a:blip>
          <a:stretch>
            <a:fillRect/>
          </a:stretch>
        </p:blipFill>
        <p:spPr>
          <a:xfrm>
            <a:off x="249075" y="1013200"/>
            <a:ext cx="990900" cy="990900"/>
          </a:xfrm>
          <a:prstGeom prst="rect">
            <a:avLst/>
          </a:prstGeom>
          <a:noFill/>
          <a:ln>
            <a:noFill/>
          </a:ln>
        </p:spPr>
      </p:pic>
      <p:sp>
        <p:nvSpPr>
          <p:cNvPr id="196" name="Google Shape;196;p40"/>
          <p:cNvSpPr txBox="1"/>
          <p:nvPr/>
        </p:nvSpPr>
        <p:spPr>
          <a:xfrm>
            <a:off x="368596" y="8274588"/>
            <a:ext cx="71574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200">
                <a:latin typeface="Inter"/>
                <a:ea typeface="Inter"/>
                <a:cs typeface="Inter"/>
                <a:sym typeface="Inter"/>
              </a:rPr>
              <a:t>What is missing from the data and how might that limit the reliability of the conclusions?</a:t>
            </a:r>
            <a:endParaRPr sz="1200">
              <a:latin typeface="Inter"/>
              <a:ea typeface="Inter"/>
              <a:cs typeface="Inter"/>
              <a:sym typeface="Inter"/>
            </a:endParaRPr>
          </a:p>
        </p:txBody>
      </p:sp>
      <p:sp>
        <p:nvSpPr>
          <p:cNvPr id="197" name="Google Shape;197;p40"/>
          <p:cNvSpPr txBox="1"/>
          <p:nvPr/>
        </p:nvSpPr>
        <p:spPr>
          <a:xfrm>
            <a:off x="469050" y="2238300"/>
            <a:ext cx="68343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What issue or information is the chart or graph addressing?</a:t>
            </a:r>
            <a:endParaRPr sz="1300">
              <a:latin typeface="Inter"/>
              <a:ea typeface="Inter"/>
              <a:cs typeface="Inter"/>
              <a:sym typeface="Inter"/>
            </a:endParaRPr>
          </a:p>
        </p:txBody>
      </p:sp>
      <p:sp>
        <p:nvSpPr>
          <p:cNvPr id="198" name="Google Shape;198;p40"/>
          <p:cNvSpPr txBox="1"/>
          <p:nvPr/>
        </p:nvSpPr>
        <p:spPr>
          <a:xfrm>
            <a:off x="469175" y="3498525"/>
            <a:ext cx="68343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List the identifiable variables</a:t>
            </a:r>
            <a:r>
              <a:rPr lang="en" sz="1300">
                <a:latin typeface="Inter"/>
                <a:ea typeface="Inter"/>
                <a:cs typeface="Inter"/>
                <a:sym typeface="Inter"/>
              </a:rPr>
              <a:t> in the chart</a:t>
            </a:r>
            <a:endParaRPr sz="1300">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2" name="Shape 202"/>
        <p:cNvGrpSpPr/>
        <p:nvPr/>
      </p:nvGrpSpPr>
      <p:grpSpPr>
        <a:xfrm>
          <a:off x="0" y="0"/>
          <a:ext cx="0" cy="0"/>
          <a:chOff x="0" y="0"/>
          <a:chExt cx="0" cy="0"/>
        </a:xfrm>
      </p:grpSpPr>
      <p:sp>
        <p:nvSpPr>
          <p:cNvPr id="203" name="Google Shape;203;p4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What is the Context? - The Union and Confederacy (Exemplar)</a:t>
            </a:r>
            <a:endParaRPr sz="1800">
              <a:latin typeface="Halant"/>
              <a:ea typeface="Halant"/>
              <a:cs typeface="Halant"/>
              <a:sym typeface="Halant"/>
            </a:endParaRPr>
          </a:p>
        </p:txBody>
      </p:sp>
      <p:pic>
        <p:nvPicPr>
          <p:cNvPr id="204" name="Google Shape;204;p41"/>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05" name="Google Shape;205;p4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6" name="Google Shape;206;p4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207" name="Google Shape;207;p41"/>
          <p:cNvGraphicFramePr/>
          <p:nvPr/>
        </p:nvGraphicFramePr>
        <p:xfrm>
          <a:off x="359791" y="1670866"/>
          <a:ext cx="3000000" cy="3000000"/>
        </p:xfrm>
        <a:graphic>
          <a:graphicData uri="http://schemas.openxmlformats.org/drawingml/2006/table">
            <a:tbl>
              <a:tblPr>
                <a:noFill/>
                <a:tableStyleId>{6C9D4538-E613-4C32-9AA0-1D1934EC11EF}</a:tableStyleId>
              </a:tblPr>
              <a:tblGrid>
                <a:gridCol w="4823275"/>
                <a:gridCol w="2267225"/>
              </a:tblGrid>
              <a:tr h="733110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 the outset of the Civil War in 1861, the Union and the Confederacy entered the conflict with vastly different goals, resources, and strategies. The Union, representing the United States government, initially aimed to preserve the Union and eventually to end slavery. In contrast, the Confederacy fought for independence and the continuation of a way of life rooted in slavery and prioritizing states’ rights. </a:t>
                      </a:r>
                      <a:r>
                        <a:rPr b="1" lang="en" sz="1200">
                          <a:solidFill>
                            <a:schemeClr val="dk1"/>
                          </a:solidFill>
                          <a:latin typeface="Inter"/>
                          <a:ea typeface="Inter"/>
                          <a:cs typeface="Inter"/>
                          <a:sym typeface="Inter"/>
                        </a:rPr>
                        <a:t>(A)</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Strategically through the Anaconda Plan, the Union aimed to use its naval power to blockade Southern ports, cutting off Confederate trade and dividing the South by gaining control of the Mississippi River. The Confederacy adopted a primarily defensive approach. However, Southern leaders believed that a few key victories on Northern soil would force the Union to seek peace and acknowledge Confederate independence. </a:t>
                      </a:r>
                      <a:r>
                        <a:rPr b="1" lang="en" sz="1200">
                          <a:solidFill>
                            <a:schemeClr val="dk1"/>
                          </a:solidFill>
                          <a:latin typeface="Inter"/>
                          <a:ea typeface="Inter"/>
                          <a:cs typeface="Inter"/>
                          <a:sym typeface="Inter"/>
                        </a:rPr>
                        <a:t>(B)</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terms of resources, the Union held a clear advantages. The North had a larger population, a far more extensive railroad network, and the majority of the nation’s factories and financial institutions. These assets allowed the Union to produce more weapons, uniforms, and supplies, and to transport troops more efficiently. </a:t>
                      </a: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Meanwhile, the Confederacy faced ongoing shortages of weapons, food, and even basic equipment like shoes for its soldiers as the war dragged 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Both sides used new technologies, such as the telegraph for communication and railroads for moving troops. Yet, the Union’s superior infrastructure gave it a distinct edge. Innovations like ironclad ships, rifled muskets, and trench warfare emerged during the war, changing the nature of combat and increasing casualties. </a:t>
                      </a:r>
                      <a:r>
                        <a:rPr b="1" lang="en" sz="1200">
                          <a:solidFill>
                            <a:schemeClr val="dk1"/>
                          </a:solidFill>
                          <a:latin typeface="Inter"/>
                          <a:ea typeface="Inter"/>
                          <a:cs typeface="Inter"/>
                          <a:sym typeface="Inter"/>
                        </a:rPr>
                        <a:t>(D) </a:t>
                      </a:r>
                      <a:r>
                        <a:rPr lang="en" sz="1200">
                          <a:solidFill>
                            <a:schemeClr val="dk1"/>
                          </a:solidFill>
                          <a:latin typeface="Inter"/>
                          <a:ea typeface="Inter"/>
                          <a:cs typeface="Inter"/>
                          <a:sym typeface="Inter"/>
                        </a:rPr>
                        <a:t>The Union's greater capacity to manufacture and distribute advanced weaponry contributed to its growing dominance over time.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Confederacy hoped for support from Britain and France, believing their economies relied on Southern cotton. However, the Union blockade and Lincoln’s framing of the war as a moral fight against slavery discouraged European powers from formally recognizing or aiding the Confederacy. </a:t>
                      </a:r>
                      <a:r>
                        <a:rPr b="1" lang="en" sz="1200">
                          <a:solidFill>
                            <a:schemeClr val="dk1"/>
                          </a:solidFill>
                          <a:latin typeface="Inter"/>
                          <a:ea typeface="Inter"/>
                          <a:cs typeface="Inter"/>
                          <a:sym typeface="Inter"/>
                        </a:rPr>
                        <a:t>(E)</a:t>
                      </a:r>
                      <a:endParaRPr sz="1200">
                        <a:solidFill>
                          <a:schemeClr val="dk1"/>
                        </a:solidFill>
                        <a:latin typeface="Inter"/>
                        <a:ea typeface="Inter"/>
                        <a:cs typeface="Inter"/>
                        <a:sym typeface="Inter"/>
                      </a:endParaRPr>
                    </a:p>
                  </a:txBody>
                  <a:tcPr marT="109750" marB="109750"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What were the goals of each side in the war?</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Union - end slavery and keep country together. Confederacy - </a:t>
                      </a:r>
                      <a:r>
                        <a:rPr b="1" lang="en" sz="1200">
                          <a:solidFill>
                            <a:schemeClr val="accent1"/>
                          </a:solidFill>
                          <a:latin typeface="Inter"/>
                          <a:ea typeface="Inter"/>
                          <a:cs typeface="Inter"/>
                          <a:sym typeface="Inter"/>
                        </a:rPr>
                        <a:t>independence</a:t>
                      </a:r>
                      <a:r>
                        <a:rPr b="1" lang="en" sz="1200">
                          <a:solidFill>
                            <a:schemeClr val="accent1"/>
                          </a:solidFill>
                          <a:latin typeface="Inter"/>
                          <a:ea typeface="Inter"/>
                          <a:cs typeface="Inter"/>
                          <a:sym typeface="Inter"/>
                        </a:rPr>
                        <a:t>, slavery, and states’ rights.</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How did each side plan to weakening its opposition?</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Union - cut off Confederacy’s access to goods</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Confederacy - beat Union in the North, force acknowledgement of </a:t>
                      </a:r>
                      <a:r>
                        <a:rPr b="1" lang="en" sz="1200">
                          <a:solidFill>
                            <a:schemeClr val="accent1"/>
                          </a:solidFill>
                          <a:latin typeface="Inter"/>
                          <a:ea typeface="Inter"/>
                          <a:cs typeface="Inter"/>
                          <a:sym typeface="Inter"/>
                        </a:rPr>
                        <a:t>independence</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Why did the North hold an advantage in terms of resources?</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They had a larger population, and more railroads/factories. They could produce more wartime goods.</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 </a:t>
                      </a:r>
                      <a:r>
                        <a:rPr lang="en" sz="1200">
                          <a:solidFill>
                            <a:schemeClr val="dk1"/>
                          </a:solidFill>
                          <a:latin typeface="Inter"/>
                          <a:ea typeface="Inter"/>
                          <a:cs typeface="Inter"/>
                          <a:sym typeface="Inter"/>
                        </a:rPr>
                        <a:t>What were some of the new technologies utilized in the war?</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Telegraphs, railroads, rifled muskets, ironclad ships, and trench warfare.</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E. </a:t>
                      </a:r>
                      <a:r>
                        <a:rPr lang="en" sz="1200">
                          <a:solidFill>
                            <a:schemeClr val="dk1"/>
                          </a:solidFill>
                          <a:latin typeface="Inter"/>
                          <a:ea typeface="Inter"/>
                          <a:cs typeface="Inter"/>
                          <a:sym typeface="Inter"/>
                        </a:rPr>
                        <a:t>Why did the South’s plan for receiving international aid backfire?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accent1"/>
                          </a:solidFill>
                          <a:latin typeface="Inter"/>
                          <a:ea typeface="Inter"/>
                          <a:cs typeface="Inter"/>
                          <a:sym typeface="Inter"/>
                        </a:rPr>
                        <a:t>The Union had a strong blockade and convinced Europeans to side with them in the slavery issue.</a:t>
                      </a:r>
                      <a:endParaRPr b="1" sz="1200">
                        <a:solidFill>
                          <a:schemeClr val="accent1"/>
                        </a:solidFill>
                        <a:latin typeface="Inter"/>
                        <a:ea typeface="Inter"/>
                        <a:cs typeface="Inter"/>
                        <a:sym typeface="Inter"/>
                      </a:endParaRPr>
                    </a:p>
                  </a:txBody>
                  <a:tcPr marT="109750" marB="109750"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208" name="Google Shape;208;p41"/>
          <p:cNvSpPr txBox="1"/>
          <p:nvPr/>
        </p:nvSpPr>
        <p:spPr>
          <a:xfrm>
            <a:off x="1878102" y="815663"/>
            <a:ext cx="5439300" cy="7776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209" name="Google Shape;209;p41"/>
          <p:cNvPicPr preferRelativeResize="0"/>
          <p:nvPr/>
        </p:nvPicPr>
        <p:blipFill rotWithShape="1">
          <a:blip r:embed="rId4">
            <a:alphaModFix/>
          </a:blip>
          <a:srcRect b="0" l="0" r="0" t="0"/>
          <a:stretch/>
        </p:blipFill>
        <p:spPr>
          <a:xfrm>
            <a:off x="694375" y="733359"/>
            <a:ext cx="1004826" cy="1004826"/>
          </a:xfrm>
          <a:prstGeom prst="rect">
            <a:avLst/>
          </a:prstGeom>
          <a:noFill/>
          <a:ln>
            <a:noFill/>
          </a:ln>
        </p:spPr>
      </p:pic>
      <p:sp>
        <p:nvSpPr>
          <p:cNvPr id="210" name="Google Shape;210;p41"/>
          <p:cNvSpPr txBox="1"/>
          <p:nvPr/>
        </p:nvSpPr>
        <p:spPr>
          <a:xfrm>
            <a:off x="359789" y="497070"/>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4" name="Shape 214"/>
        <p:cNvGrpSpPr/>
        <p:nvPr/>
      </p:nvGrpSpPr>
      <p:grpSpPr>
        <a:xfrm>
          <a:off x="0" y="0"/>
          <a:ext cx="0" cy="0"/>
          <a:chOff x="0" y="0"/>
          <a:chExt cx="0" cy="0"/>
        </a:xfrm>
      </p:grpSpPr>
      <p:pic>
        <p:nvPicPr>
          <p:cNvPr id="215" name="Google Shape;215;p42"/>
          <p:cNvPicPr preferRelativeResize="0"/>
          <p:nvPr/>
        </p:nvPicPr>
        <p:blipFill>
          <a:blip r:embed="rId3">
            <a:alphaModFix/>
          </a:blip>
          <a:stretch>
            <a:fillRect/>
          </a:stretch>
        </p:blipFill>
        <p:spPr>
          <a:xfrm>
            <a:off x="5842125" y="2250525"/>
            <a:ext cx="1223200" cy="1223200"/>
          </a:xfrm>
          <a:prstGeom prst="rect">
            <a:avLst/>
          </a:prstGeom>
          <a:noFill/>
          <a:ln>
            <a:noFill/>
          </a:ln>
        </p:spPr>
      </p:pic>
      <p:pic>
        <p:nvPicPr>
          <p:cNvPr id="216" name="Google Shape;216;p42"/>
          <p:cNvPicPr preferRelativeResize="0"/>
          <p:nvPr/>
        </p:nvPicPr>
        <p:blipFill>
          <a:blip r:embed="rId4">
            <a:alphaModFix/>
          </a:blip>
          <a:stretch>
            <a:fillRect/>
          </a:stretch>
        </p:blipFill>
        <p:spPr>
          <a:xfrm>
            <a:off x="455300" y="1027748"/>
            <a:ext cx="1223200" cy="1223200"/>
          </a:xfrm>
          <a:prstGeom prst="rect">
            <a:avLst/>
          </a:prstGeom>
          <a:noFill/>
          <a:ln>
            <a:noFill/>
          </a:ln>
        </p:spPr>
      </p:pic>
      <p:pic>
        <p:nvPicPr>
          <p:cNvPr id="217" name="Google Shape;217;p42"/>
          <p:cNvPicPr preferRelativeResize="0"/>
          <p:nvPr/>
        </p:nvPicPr>
        <p:blipFill>
          <a:blip r:embed="rId5">
            <a:alphaModFix/>
          </a:blip>
          <a:stretch>
            <a:fillRect/>
          </a:stretch>
        </p:blipFill>
        <p:spPr>
          <a:xfrm>
            <a:off x="381544" y="9348271"/>
            <a:ext cx="425136" cy="425136"/>
          </a:xfrm>
          <a:prstGeom prst="rect">
            <a:avLst/>
          </a:prstGeom>
          <a:noFill/>
          <a:ln>
            <a:noFill/>
          </a:ln>
        </p:spPr>
      </p:pic>
      <p:sp>
        <p:nvSpPr>
          <p:cNvPr id="218" name="Google Shape;218;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9" name="Google Shape;219;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220" name="Google Shape;220;p42"/>
          <p:cNvGraphicFramePr/>
          <p:nvPr/>
        </p:nvGraphicFramePr>
        <p:xfrm>
          <a:off x="455300" y="3917218"/>
          <a:ext cx="3000000" cy="3000000"/>
        </p:xfrm>
        <a:graphic>
          <a:graphicData uri="http://schemas.openxmlformats.org/drawingml/2006/table">
            <a:tbl>
              <a:tblPr>
                <a:noFill/>
                <a:tableStyleId>{E824BAED-AA49-47C1-A593-18C8F316AD03}</a:tableStyleId>
              </a:tblPr>
              <a:tblGrid>
                <a:gridCol w="1044750"/>
                <a:gridCol w="1938950"/>
                <a:gridCol w="1938950"/>
                <a:gridCol w="1938950"/>
              </a:tblGrid>
              <a:tr h="202000">
                <a:tc>
                  <a:txBody>
                    <a:bodyPr/>
                    <a:lstStyle/>
                    <a:p>
                      <a:pPr indent="0" lvl="0" marL="0" rtl="0" algn="ctr">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200"/>
                        <a:buFont typeface="Arial"/>
                        <a:buNone/>
                      </a:pPr>
                      <a:r>
                        <a:rPr b="1" lang="en" sz="1200">
                          <a:solidFill>
                            <a:schemeClr val="dk1"/>
                          </a:solidFill>
                          <a:latin typeface="Inter"/>
                          <a:ea typeface="Inter"/>
                          <a:cs typeface="Inter"/>
                          <a:sym typeface="Inter"/>
                        </a:rPr>
                        <a:t>NOTICE</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What is a detail that stood out to you?</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200"/>
                        <a:buFont typeface="Arial"/>
                        <a:buNone/>
                      </a:pPr>
                      <a:r>
                        <a:rPr b="1" lang="en" sz="1200">
                          <a:solidFill>
                            <a:schemeClr val="dk1"/>
                          </a:solidFill>
                          <a:latin typeface="Inter"/>
                          <a:ea typeface="Inter"/>
                          <a:cs typeface="Inter"/>
                          <a:sym typeface="Inter"/>
                        </a:rPr>
                        <a:t>WONDER</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What information could help you understand this more thoroughly?</a:t>
                      </a:r>
                      <a:endParaRPr sz="1200">
                        <a:solidFill>
                          <a:schemeClr val="dk1"/>
                        </a:solidFill>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200"/>
                        <a:buFont typeface="Arial"/>
                        <a:buNone/>
                      </a:pPr>
                      <a:r>
                        <a:rPr b="1" lang="en" sz="1200">
                          <a:solidFill>
                            <a:schemeClr val="dk1"/>
                          </a:solidFill>
                          <a:latin typeface="Inter"/>
                          <a:ea typeface="Inter"/>
                          <a:cs typeface="Inter"/>
                          <a:sym typeface="Inter"/>
                        </a:rPr>
                        <a:t>THINK</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What does this tell you about the Union and/or Confederacy during the Civil War?</a:t>
                      </a:r>
                      <a:endParaRPr sz="1200">
                        <a:solidFill>
                          <a:schemeClr val="dk1"/>
                        </a:solidFill>
                        <a:latin typeface="Inter"/>
                        <a:ea typeface="Inter"/>
                        <a:cs typeface="Inter"/>
                        <a:sym typeface="Inter"/>
                      </a:endParaRPr>
                    </a:p>
                  </a:txBody>
                  <a:tcPr marT="91425" marB="91425" marR="91425" marL="91425" anchor="ctr"/>
                </a:tc>
              </a:tr>
              <a:tr h="202000">
                <a:tc>
                  <a:txBody>
                    <a:bodyPr/>
                    <a:lstStyle/>
                    <a:p>
                      <a:pPr indent="0" lvl="0" marL="0" rtl="0" algn="ctr">
                        <a:spcBef>
                          <a:spcPts val="0"/>
                        </a:spcBef>
                        <a:spcAft>
                          <a:spcPts val="0"/>
                        </a:spcAft>
                        <a:buNone/>
                      </a:pPr>
                      <a:r>
                        <a:rPr b="1" lang="en" sz="1200">
                          <a:latin typeface="Inter"/>
                          <a:ea typeface="Inter"/>
                          <a:cs typeface="Inter"/>
                          <a:sym typeface="Inter"/>
                        </a:rPr>
                        <a:t>Source 1: Agriculture</a:t>
                      </a:r>
                      <a:endParaRPr i="1" sz="1200">
                        <a:latin typeface="Inter"/>
                        <a:ea typeface="Inter"/>
                        <a:cs typeface="Inter"/>
                        <a:sym typeface="Inter"/>
                      </a:endParaRPr>
                    </a:p>
                  </a:txBody>
                  <a:tcPr marT="91425" marB="91425" marR="91425" marL="91425" anchor="ctr"/>
                </a:tc>
                <a:tc>
                  <a:txBody>
                    <a:bodyPr/>
                    <a:lstStyle/>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The Confederacy produced significantly more rice and tobacco than the Union, but the Union had more corn, wheat, horses, and livestock.</a:t>
                      </a:r>
                      <a:endParaRPr b="1" sz="1100">
                        <a:solidFill>
                          <a:srgbClr val="E95C3D"/>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How did the differences in crop types affect each side’s ability to support its army?</a:t>
                      </a:r>
                      <a:endParaRPr b="1" sz="1100">
                        <a:solidFill>
                          <a:srgbClr val="E95C3D"/>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This suggests the Union was better prepared to feed its population and armies, while it was possibly harder for the Confederacy to sustain a long war.</a:t>
                      </a:r>
                      <a:endParaRPr b="1" sz="1100">
                        <a:solidFill>
                          <a:srgbClr val="E95C3D"/>
                        </a:solidFill>
                        <a:latin typeface="Inter"/>
                        <a:ea typeface="Inter"/>
                        <a:cs typeface="Inter"/>
                        <a:sym typeface="Inter"/>
                      </a:endParaRPr>
                    </a:p>
                  </a:txBody>
                  <a:tcPr marT="91425" marB="91425" marR="91425" marL="91425"/>
                </a:tc>
              </a:tr>
              <a:tr h="20200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Source 2: Population</a:t>
                      </a:r>
                      <a:endParaRPr i="1" sz="1200">
                        <a:latin typeface="Inter"/>
                        <a:ea typeface="Inter"/>
                        <a:cs typeface="Inter"/>
                        <a:sym typeface="Inter"/>
                      </a:endParaRPr>
                    </a:p>
                  </a:txBody>
                  <a:tcPr marT="91425" marB="91425" marR="91425" marL="91425" anchor="ctr"/>
                </a:tc>
                <a:tc>
                  <a:txBody>
                    <a:bodyPr/>
                    <a:lstStyle/>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The Union had twice the total population of the Confederacy and far more free citizens. The Confederacy had 3.5 million enslaved people.</a:t>
                      </a:r>
                      <a:endParaRPr b="1" sz="1100">
                        <a:solidFill>
                          <a:srgbClr val="E95C3D"/>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How did the number of enslaved people affect the Confederacy’s war effort and daily life during the war?</a:t>
                      </a:r>
                      <a:endParaRPr b="1" sz="1100">
                        <a:solidFill>
                          <a:srgbClr val="E95C3D"/>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The Union's larger population meant more soldiers and workers. The Confederacy’s dependence on slavery shaped limited who could fight for them.</a:t>
                      </a:r>
                      <a:endParaRPr b="1" sz="1100">
                        <a:solidFill>
                          <a:srgbClr val="E95C3D"/>
                        </a:solidFill>
                        <a:latin typeface="Inter"/>
                        <a:ea typeface="Inter"/>
                        <a:cs typeface="Inter"/>
                        <a:sym typeface="Inter"/>
                      </a:endParaRPr>
                    </a:p>
                  </a:txBody>
                  <a:tcPr marT="91425" marB="91425" marR="91425" marL="91425"/>
                </a:tc>
              </a:tr>
              <a:tr h="20200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Source 3: Industry</a:t>
                      </a:r>
                      <a:endParaRPr i="1" sz="1200">
                        <a:solidFill>
                          <a:schemeClr val="dk1"/>
                        </a:solidFill>
                        <a:latin typeface="Inter"/>
                        <a:ea typeface="Inter"/>
                        <a:cs typeface="Inter"/>
                        <a:sym typeface="Inter"/>
                      </a:endParaRPr>
                    </a:p>
                    <a:p>
                      <a:pPr indent="0" lvl="0" marL="0" rtl="0" algn="ctr">
                        <a:spcBef>
                          <a:spcPts val="0"/>
                        </a:spcBef>
                        <a:spcAft>
                          <a:spcPts val="0"/>
                        </a:spcAft>
                        <a:buNone/>
                      </a:pPr>
                      <a:r>
                        <a:t/>
                      </a:r>
                      <a:endParaRPr i="1" sz="12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The Union had far more factories, factory workers, and railroad miles than the Confederacy and Border States combined.</a:t>
                      </a:r>
                      <a:endParaRPr b="1" sz="1100">
                        <a:solidFill>
                          <a:srgbClr val="E95C3D"/>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How did having more railroads and factories help the Union’s army during the war?</a:t>
                      </a:r>
                      <a:endParaRPr b="1" sz="1100">
                        <a:solidFill>
                          <a:srgbClr val="E95C3D"/>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The Union’s industrial strength gave it an advantage in producing weapons, uniforms, and supplies—and in moving troops quickly across the country.</a:t>
                      </a:r>
                      <a:endParaRPr b="1" sz="1100">
                        <a:solidFill>
                          <a:srgbClr val="E95C3D"/>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bl>
          </a:graphicData>
        </a:graphic>
      </p:graphicFrame>
      <p:sp>
        <p:nvSpPr>
          <p:cNvPr id="221" name="Google Shape;221;p42"/>
          <p:cNvSpPr txBox="1"/>
          <p:nvPr/>
        </p:nvSpPr>
        <p:spPr>
          <a:xfrm>
            <a:off x="460050" y="3397521"/>
            <a:ext cx="6861600" cy="52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100">
                <a:solidFill>
                  <a:schemeClr val="dk1"/>
                </a:solidFill>
                <a:latin typeface="Halant"/>
                <a:ea typeface="Halant"/>
                <a:cs typeface="Halant"/>
                <a:sym typeface="Halant"/>
              </a:rPr>
              <a:t>View the station materials. Complete the table based on your background knowledge and the source information.</a:t>
            </a:r>
            <a:endParaRPr sz="1100">
              <a:solidFill>
                <a:schemeClr val="dk1"/>
              </a:solidFill>
              <a:latin typeface="Halant"/>
              <a:ea typeface="Halant"/>
              <a:cs typeface="Halant"/>
              <a:sym typeface="Halant"/>
            </a:endParaRPr>
          </a:p>
        </p:txBody>
      </p:sp>
      <p:sp>
        <p:nvSpPr>
          <p:cNvPr id="222" name="Google Shape;222;p42"/>
          <p:cNvSpPr txBox="1"/>
          <p:nvPr/>
        </p:nvSpPr>
        <p:spPr>
          <a:xfrm>
            <a:off x="1579050" y="1027798"/>
            <a:ext cx="5778600" cy="12231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100">
                <a:latin typeface="Halant"/>
                <a:ea typeface="Halant"/>
                <a:cs typeface="Halant"/>
                <a:sym typeface="Halant"/>
              </a:rPr>
              <a:t>Quantitative Analysis</a:t>
            </a:r>
            <a:endParaRPr b="1" sz="1100">
              <a:latin typeface="Halant"/>
              <a:ea typeface="Halant"/>
              <a:cs typeface="Halant"/>
              <a:sym typeface="Halant"/>
            </a:endParaRPr>
          </a:p>
          <a:p>
            <a:pPr indent="0" lvl="0" marL="0" rtl="0" algn="l">
              <a:spcBef>
                <a:spcPts val="0"/>
              </a:spcBef>
              <a:spcAft>
                <a:spcPts val="0"/>
              </a:spcAft>
              <a:buNone/>
            </a:pPr>
            <a:r>
              <a:t/>
            </a:r>
            <a:endParaRPr b="1" sz="1100">
              <a:latin typeface="Halant"/>
              <a:ea typeface="Halant"/>
              <a:cs typeface="Halant"/>
              <a:sym typeface="Halant"/>
            </a:endParaRPr>
          </a:p>
          <a:p>
            <a:pPr indent="0" lvl="0" marL="0" rtl="0" algn="l">
              <a:spcBef>
                <a:spcPts val="0"/>
              </a:spcBef>
              <a:spcAft>
                <a:spcPts val="0"/>
              </a:spcAft>
              <a:buNone/>
            </a:pPr>
            <a:r>
              <a:rPr lang="en" sz="1100">
                <a:solidFill>
                  <a:schemeClr val="dk1"/>
                </a:solidFill>
                <a:latin typeface="Inter"/>
                <a:ea typeface="Inter"/>
                <a:cs typeface="Inter"/>
                <a:sym typeface="Inter"/>
              </a:rPr>
              <a:t>Quantitative analysis involves the process of evaluating data that is shown visually through tables, charts, graphs, maps, and infographics. By analyzing patterns, conclusions can be drawn about behaviors, institutions, processes, and policies. Critical investigations also yield possible limitations for the data presented.</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p:txBody>
      </p:sp>
      <p:sp>
        <p:nvSpPr>
          <p:cNvPr id="223" name="Google Shape;223;p42"/>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Data Analysis Stations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Comparison of the Union &amp; Confederacy (Exemplar)</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224" name="Google Shape;224;p42"/>
          <p:cNvPicPr preferRelativeResize="0"/>
          <p:nvPr/>
        </p:nvPicPr>
        <p:blipFill>
          <a:blip r:embed="rId6">
            <a:alphaModFix/>
          </a:blip>
          <a:stretch>
            <a:fillRect/>
          </a:stretch>
        </p:blipFill>
        <p:spPr>
          <a:xfrm>
            <a:off x="216272" y="110272"/>
            <a:ext cx="1041739" cy="431978"/>
          </a:xfrm>
          <a:prstGeom prst="rect">
            <a:avLst/>
          </a:prstGeom>
          <a:noFill/>
          <a:ln>
            <a:noFill/>
          </a:ln>
        </p:spPr>
      </p:pic>
      <p:sp>
        <p:nvSpPr>
          <p:cNvPr id="225" name="Google Shape;225;p42"/>
          <p:cNvSpPr txBox="1"/>
          <p:nvPr/>
        </p:nvSpPr>
        <p:spPr>
          <a:xfrm>
            <a:off x="1076150" y="2239650"/>
            <a:ext cx="4918800" cy="12231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100">
                <a:latin typeface="Halant"/>
                <a:ea typeface="Halant"/>
                <a:cs typeface="Halant"/>
                <a:sym typeface="Halant"/>
              </a:rPr>
              <a:t>Comparison</a:t>
            </a:r>
            <a:endParaRPr b="1" sz="1100">
              <a:latin typeface="Halant"/>
              <a:ea typeface="Halant"/>
              <a:cs typeface="Halant"/>
              <a:sym typeface="Halant"/>
            </a:endParaRPr>
          </a:p>
          <a:p>
            <a:pPr indent="0" lvl="0" marL="0" rtl="0" algn="l">
              <a:spcBef>
                <a:spcPts val="0"/>
              </a:spcBef>
              <a:spcAft>
                <a:spcPts val="0"/>
              </a:spcAft>
              <a:buNone/>
            </a:pPr>
            <a:r>
              <a:t/>
            </a:r>
            <a:endParaRPr b="1" sz="1100">
              <a:latin typeface="Halant"/>
              <a:ea typeface="Halant"/>
              <a:cs typeface="Halant"/>
              <a:sym typeface="Halant"/>
            </a:endParaRPr>
          </a:p>
          <a:p>
            <a:pPr indent="0" lvl="0" marL="0" rtl="0" algn="l">
              <a:spcBef>
                <a:spcPts val="0"/>
              </a:spcBef>
              <a:spcAft>
                <a:spcPts val="0"/>
              </a:spcAft>
              <a:buNone/>
            </a:pPr>
            <a:r>
              <a:rPr lang="en" sz="1100">
                <a:solidFill>
                  <a:schemeClr val="dk1"/>
                </a:solidFill>
                <a:latin typeface="Inter"/>
                <a:ea typeface="Inter"/>
                <a:cs typeface="Inter"/>
                <a:sym typeface="Inter"/>
              </a:rPr>
              <a:t>Thinking historically means identifying both the similarities and the differences between the people, places, events, and ideas studied in history.</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9" name="Shape 229"/>
        <p:cNvGrpSpPr/>
        <p:nvPr/>
      </p:nvGrpSpPr>
      <p:grpSpPr>
        <a:xfrm>
          <a:off x="0" y="0"/>
          <a:ext cx="0" cy="0"/>
          <a:chOff x="0" y="0"/>
          <a:chExt cx="0" cy="0"/>
        </a:xfrm>
      </p:grpSpPr>
      <p:pic>
        <p:nvPicPr>
          <p:cNvPr id="230" name="Google Shape;230;p43"/>
          <p:cNvPicPr preferRelativeResize="0"/>
          <p:nvPr/>
        </p:nvPicPr>
        <p:blipFill>
          <a:blip r:embed="rId3">
            <a:alphaModFix/>
          </a:blip>
          <a:stretch>
            <a:fillRect/>
          </a:stretch>
        </p:blipFill>
        <p:spPr>
          <a:xfrm>
            <a:off x="3944963" y="1157525"/>
            <a:ext cx="1223200" cy="1223200"/>
          </a:xfrm>
          <a:prstGeom prst="rect">
            <a:avLst/>
          </a:prstGeom>
          <a:noFill/>
          <a:ln>
            <a:noFill/>
          </a:ln>
        </p:spPr>
      </p:pic>
      <p:pic>
        <p:nvPicPr>
          <p:cNvPr id="231" name="Google Shape;231;p43"/>
          <p:cNvPicPr preferRelativeResize="0"/>
          <p:nvPr/>
        </p:nvPicPr>
        <p:blipFill>
          <a:blip r:embed="rId4">
            <a:alphaModFix/>
          </a:blip>
          <a:stretch>
            <a:fillRect/>
          </a:stretch>
        </p:blipFill>
        <p:spPr>
          <a:xfrm>
            <a:off x="2613538" y="1157523"/>
            <a:ext cx="1223200" cy="1223200"/>
          </a:xfrm>
          <a:prstGeom prst="rect">
            <a:avLst/>
          </a:prstGeom>
          <a:noFill/>
          <a:ln>
            <a:noFill/>
          </a:ln>
        </p:spPr>
      </p:pic>
      <p:pic>
        <p:nvPicPr>
          <p:cNvPr id="232" name="Google Shape;232;p43"/>
          <p:cNvPicPr preferRelativeResize="0"/>
          <p:nvPr/>
        </p:nvPicPr>
        <p:blipFill>
          <a:blip r:embed="rId5">
            <a:alphaModFix/>
          </a:blip>
          <a:stretch>
            <a:fillRect/>
          </a:stretch>
        </p:blipFill>
        <p:spPr>
          <a:xfrm>
            <a:off x="381544" y="9348271"/>
            <a:ext cx="425136" cy="425136"/>
          </a:xfrm>
          <a:prstGeom prst="rect">
            <a:avLst/>
          </a:prstGeom>
          <a:noFill/>
          <a:ln>
            <a:noFill/>
          </a:ln>
        </p:spPr>
      </p:pic>
      <p:sp>
        <p:nvSpPr>
          <p:cNvPr id="233" name="Google Shape;233;p4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4" name="Google Shape;234;p4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35" name="Google Shape;235;p43"/>
          <p:cNvSpPr txBox="1"/>
          <p:nvPr/>
        </p:nvSpPr>
        <p:spPr>
          <a:xfrm>
            <a:off x="460050" y="2330721"/>
            <a:ext cx="6861600" cy="52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100">
                <a:solidFill>
                  <a:schemeClr val="dk1"/>
                </a:solidFill>
                <a:latin typeface="Halant"/>
                <a:ea typeface="Halant"/>
                <a:cs typeface="Halant"/>
                <a:sym typeface="Halant"/>
              </a:rPr>
              <a:t>View the station materials. Complete the table based on your background knowledge and the source information.</a:t>
            </a:r>
            <a:endParaRPr sz="1100">
              <a:solidFill>
                <a:schemeClr val="dk1"/>
              </a:solidFill>
              <a:latin typeface="Halant"/>
              <a:ea typeface="Halant"/>
              <a:cs typeface="Halant"/>
              <a:sym typeface="Halant"/>
            </a:endParaRPr>
          </a:p>
        </p:txBody>
      </p:sp>
      <p:sp>
        <p:nvSpPr>
          <p:cNvPr id="236" name="Google Shape;236;p43"/>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Data Analysis Stations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Comparison of the Union &amp; Confederacy (Exemplar)</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237" name="Google Shape;237;p43"/>
          <p:cNvPicPr preferRelativeResize="0"/>
          <p:nvPr/>
        </p:nvPicPr>
        <p:blipFill>
          <a:blip r:embed="rId6">
            <a:alphaModFix/>
          </a:blip>
          <a:stretch>
            <a:fillRect/>
          </a:stretch>
        </p:blipFill>
        <p:spPr>
          <a:xfrm>
            <a:off x="216272" y="110272"/>
            <a:ext cx="1041739" cy="431978"/>
          </a:xfrm>
          <a:prstGeom prst="rect">
            <a:avLst/>
          </a:prstGeom>
          <a:noFill/>
          <a:ln>
            <a:noFill/>
          </a:ln>
        </p:spPr>
      </p:pic>
      <p:graphicFrame>
        <p:nvGraphicFramePr>
          <p:cNvPr id="238" name="Google Shape;238;p43"/>
          <p:cNvGraphicFramePr/>
          <p:nvPr/>
        </p:nvGraphicFramePr>
        <p:xfrm>
          <a:off x="460050" y="2816543"/>
          <a:ext cx="3000000" cy="3000000"/>
        </p:xfrm>
        <a:graphic>
          <a:graphicData uri="http://schemas.openxmlformats.org/drawingml/2006/table">
            <a:tbl>
              <a:tblPr>
                <a:noFill/>
                <a:tableStyleId>{E824BAED-AA49-47C1-A593-18C8F316AD03}</a:tableStyleId>
              </a:tblPr>
              <a:tblGrid>
                <a:gridCol w="1161150"/>
                <a:gridCol w="1900150"/>
                <a:gridCol w="1900150"/>
                <a:gridCol w="1900150"/>
              </a:tblGrid>
              <a:tr h="202000">
                <a:tc>
                  <a:txBody>
                    <a:bodyPr/>
                    <a:lstStyle/>
                    <a:p>
                      <a:pPr indent="0" lvl="0" marL="0" rtl="0" algn="ctr">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b="1" lang="en" sz="1200">
                          <a:solidFill>
                            <a:schemeClr val="dk1"/>
                          </a:solidFill>
                          <a:latin typeface="Inter"/>
                          <a:ea typeface="Inter"/>
                          <a:cs typeface="Inter"/>
                          <a:sym typeface="Inter"/>
                        </a:rPr>
                        <a:t>NOTICE</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What is a detail that stood out to you?</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200"/>
                        <a:buFont typeface="Arial"/>
                        <a:buNone/>
                      </a:pPr>
                      <a:r>
                        <a:rPr b="1" lang="en" sz="1200">
                          <a:solidFill>
                            <a:schemeClr val="dk1"/>
                          </a:solidFill>
                          <a:latin typeface="Inter"/>
                          <a:ea typeface="Inter"/>
                          <a:cs typeface="Inter"/>
                          <a:sym typeface="Inter"/>
                        </a:rPr>
                        <a:t>WONDER</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What information could help you understand this more thoroughly?</a:t>
                      </a:r>
                      <a:endParaRPr sz="1200">
                        <a:solidFill>
                          <a:schemeClr val="dk1"/>
                        </a:solidFill>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200"/>
                        <a:buFont typeface="Arial"/>
                        <a:buNone/>
                      </a:pPr>
                      <a:r>
                        <a:rPr b="1" lang="en" sz="1200">
                          <a:solidFill>
                            <a:schemeClr val="dk1"/>
                          </a:solidFill>
                          <a:latin typeface="Inter"/>
                          <a:ea typeface="Inter"/>
                          <a:cs typeface="Inter"/>
                          <a:sym typeface="Inter"/>
                        </a:rPr>
                        <a:t>THINK</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What does this tell you about the Union and/or Confederacy during the Civil War?</a:t>
                      </a:r>
                      <a:endParaRPr sz="1200">
                        <a:solidFill>
                          <a:schemeClr val="dk1"/>
                        </a:solidFill>
                        <a:latin typeface="Inter"/>
                        <a:ea typeface="Inter"/>
                        <a:cs typeface="Inter"/>
                        <a:sym typeface="Inter"/>
                      </a:endParaRPr>
                    </a:p>
                  </a:txBody>
                  <a:tcPr marT="91425" marB="91425" marR="91425" marL="91425" anchor="ctr"/>
                </a:tc>
              </a:tr>
              <a:tr h="202000">
                <a:tc>
                  <a:txBody>
                    <a:bodyPr/>
                    <a:lstStyle/>
                    <a:p>
                      <a:pPr indent="0" lvl="0" marL="0" rtl="0" algn="ctr">
                        <a:spcBef>
                          <a:spcPts val="0"/>
                        </a:spcBef>
                        <a:spcAft>
                          <a:spcPts val="0"/>
                        </a:spcAft>
                        <a:buNone/>
                      </a:pPr>
                      <a:r>
                        <a:rPr b="1" lang="en" sz="1200">
                          <a:latin typeface="Inter"/>
                          <a:ea typeface="Inter"/>
                          <a:cs typeface="Inter"/>
                          <a:sym typeface="Inter"/>
                        </a:rPr>
                        <a:t>Source 4: Casualties</a:t>
                      </a:r>
                      <a:endParaRPr i="1"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Both sides lost more soldiers to disease than to battle. The Union had more total casualties, including wounded soldiers.</a:t>
                      </a:r>
                      <a:endParaRPr b="1" sz="11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tcPr>
                </a:tc>
                <a:tc>
                  <a:txBody>
                    <a:bodyPr/>
                    <a:lstStyle/>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How would high rates of disease impact continued recruitment efforts?</a:t>
                      </a:r>
                      <a:endParaRPr b="1" sz="1100">
                        <a:solidFill>
                          <a:srgbClr val="E95C3D"/>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This shows how dangerous and unsanitary camp life was for both sides. It also highlights how the war’s impact went beyond the battlefield.</a:t>
                      </a:r>
                      <a:endParaRPr b="1" sz="1100">
                        <a:solidFill>
                          <a:srgbClr val="E95C3D"/>
                        </a:solidFill>
                        <a:latin typeface="Inter"/>
                        <a:ea typeface="Inter"/>
                        <a:cs typeface="Inter"/>
                        <a:sym typeface="Inter"/>
                      </a:endParaRPr>
                    </a:p>
                  </a:txBody>
                  <a:tcPr marT="91425" marB="91425" marR="91425" marL="91425"/>
                </a:tc>
              </a:tr>
              <a:tr h="20200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Source 5: Union Civilian Occupations</a:t>
                      </a:r>
                      <a:endParaRPr i="1"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About half of Union soldiers were farmers, but there was a wide variety of jobs, including mechanics, laborers, and professionals.</a:t>
                      </a:r>
                      <a:endParaRPr b="1" sz="11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tcPr>
                </a:tc>
                <a:tc>
                  <a:txBody>
                    <a:bodyPr/>
                    <a:lstStyle/>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Did soldiers’ jobs before the war affect what roles they had in the army?</a:t>
                      </a:r>
                      <a:endParaRPr b="1" sz="1100">
                        <a:solidFill>
                          <a:srgbClr val="E95C3D"/>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The Union army came from a more industrial and diverse workforce, which may have helped them manage supplies, build defenses, and use new technology.</a:t>
                      </a:r>
                      <a:endParaRPr b="1" sz="1100">
                        <a:solidFill>
                          <a:srgbClr val="E95C3D"/>
                        </a:solidFill>
                        <a:latin typeface="Inter"/>
                        <a:ea typeface="Inter"/>
                        <a:cs typeface="Inter"/>
                        <a:sym typeface="Inter"/>
                      </a:endParaRPr>
                    </a:p>
                  </a:txBody>
                  <a:tcPr marT="91425" marB="91425" marR="91425" marL="91425"/>
                </a:tc>
              </a:tr>
              <a:tr h="20200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Source 6: Confederacy Civilian Occupations</a:t>
                      </a:r>
                      <a:endParaRPr i="1"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Most Confederate soldiers—69%—were farmers. Very few worked in trades or professions.</a:t>
                      </a:r>
                      <a:endParaRPr b="1" sz="11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tcPr>
                </a:tc>
                <a:tc>
                  <a:txBody>
                    <a:bodyPr/>
                    <a:lstStyle/>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How did having mostly farmers affect the Confederate army’s skills and ability to adapt to industrial warfare?</a:t>
                      </a:r>
                      <a:endParaRPr b="1" sz="1100">
                        <a:solidFill>
                          <a:srgbClr val="E95C3D"/>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The Confederacy’s soldier base was less industrialized, which may have limited their production of  war supplies.</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txBody>
                  <a:tcPr marT="91425" marB="91425" marR="91425" marL="91425"/>
                </a:tc>
              </a:tr>
              <a:tr h="202000">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Source 7: Death Tolls at Significant Battles</a:t>
                      </a:r>
                      <a:endParaRPr b="1" sz="1200">
                        <a:solidFill>
                          <a:schemeClr val="dk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Gettysburg had the highest death toll, followed by Seven Days, Chickamauga, and others—all with tens of thousands of deaths.</a:t>
                      </a:r>
                      <a:endParaRPr b="1" sz="11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How did all these highly deadly battles in 1862 and 1863 impact the war effort?</a:t>
                      </a:r>
                      <a:endParaRPr b="1" sz="1100">
                        <a:solidFill>
                          <a:srgbClr val="E95C3D"/>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These battles show how intense and devastating the fighting was. High death tolls likely affected public support for the war and military strategies.</a:t>
                      </a:r>
                      <a:endParaRPr b="1" sz="1100">
                        <a:solidFill>
                          <a:srgbClr val="E95C3D"/>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2" name="Shape 242"/>
        <p:cNvGrpSpPr/>
        <p:nvPr/>
      </p:nvGrpSpPr>
      <p:grpSpPr>
        <a:xfrm>
          <a:off x="0" y="0"/>
          <a:ext cx="0" cy="0"/>
          <a:chOff x="0" y="0"/>
          <a:chExt cx="0" cy="0"/>
        </a:xfrm>
      </p:grpSpPr>
      <p:sp>
        <p:nvSpPr>
          <p:cNvPr id="243" name="Google Shape;243;p44"/>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Quantitative Analysis:</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000">
                <a:solidFill>
                  <a:schemeClr val="dk1"/>
                </a:solidFill>
                <a:latin typeface="Plus Jakarta Sans"/>
                <a:ea typeface="Plus Jakarta Sans"/>
                <a:cs typeface="Plus Jakarta Sans"/>
                <a:sym typeface="Plus Jakarta Sans"/>
              </a:rPr>
              <a:t>Comparison of the Union and Confederacy</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Clr>
                <a:schemeClr val="dk1"/>
              </a:buClr>
              <a:buSzPts val="1100"/>
              <a:buFont typeface="Arial"/>
              <a:buNone/>
            </a:pPr>
            <a:r>
              <a:rPr lang="en" sz="2000">
                <a:solidFill>
                  <a:schemeClr val="dk1"/>
                </a:solidFill>
                <a:latin typeface="Plus Jakarta Sans"/>
                <a:ea typeface="Plus Jakarta Sans"/>
                <a:cs typeface="Plus Jakarta Sans"/>
                <a:sym typeface="Plus Jakarta Sans"/>
              </a:rPr>
              <a:t>(Exemplar)</a:t>
            </a:r>
            <a:endParaRPr sz="1200">
              <a:solidFill>
                <a:schemeClr val="dk1"/>
              </a:solidFill>
              <a:latin typeface="Halant"/>
              <a:ea typeface="Halant"/>
              <a:cs typeface="Halant"/>
              <a:sym typeface="Halant"/>
            </a:endParaRPr>
          </a:p>
        </p:txBody>
      </p:sp>
      <p:sp>
        <p:nvSpPr>
          <p:cNvPr id="244" name="Google Shape;244;p4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500">
              <a:solidFill>
                <a:srgbClr val="666666"/>
              </a:solidFill>
              <a:latin typeface="Inter"/>
              <a:ea typeface="Inter"/>
              <a:cs typeface="Inter"/>
              <a:sym typeface="Inter"/>
            </a:endParaRPr>
          </a:p>
        </p:txBody>
      </p:sp>
      <p:pic>
        <p:nvPicPr>
          <p:cNvPr id="245" name="Google Shape;245;p4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46" name="Google Shape;246;p4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47" name="Google Shape;247;p44"/>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48" name="Google Shape;248;p44"/>
          <p:cNvSpPr txBox="1"/>
          <p:nvPr/>
        </p:nvSpPr>
        <p:spPr>
          <a:xfrm>
            <a:off x="1270825" y="1048750"/>
            <a:ext cx="6032700" cy="9198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First identify the variables that are being displayed and draw three conclusions about the information presented. As you examine the data, consider what the numbers are telling you about trends, relationships, or differences, and think about the implications these conclusions might have.</a:t>
            </a:r>
            <a:endParaRPr sz="1200">
              <a:latin typeface="Plus Jakarta Sans"/>
              <a:ea typeface="Plus Jakarta Sans"/>
              <a:cs typeface="Plus Jakarta Sans"/>
              <a:sym typeface="Plus Jakarta Sans"/>
            </a:endParaRPr>
          </a:p>
        </p:txBody>
      </p:sp>
      <p:sp>
        <p:nvSpPr>
          <p:cNvPr id="249" name="Google Shape;249;p44"/>
          <p:cNvSpPr txBox="1"/>
          <p:nvPr/>
        </p:nvSpPr>
        <p:spPr>
          <a:xfrm>
            <a:off x="468975" y="5736400"/>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a:solidFill>
                  <a:schemeClr val="dk1"/>
                </a:solidFill>
                <a:latin typeface="Inter"/>
                <a:ea typeface="Inter"/>
                <a:cs typeface="Inter"/>
                <a:sym typeface="Inter"/>
              </a:rPr>
              <a:t>Conclusion 1</a:t>
            </a:r>
            <a:endParaRPr>
              <a:solidFill>
                <a:schemeClr val="dk1"/>
              </a:solidFill>
              <a:latin typeface="Inter"/>
              <a:ea typeface="Inter"/>
              <a:cs typeface="Inter"/>
              <a:sym typeface="Inter"/>
            </a:endParaRPr>
          </a:p>
          <a:p>
            <a:pPr indent="0" lvl="0" marL="0" rtl="0" algn="l">
              <a:spcBef>
                <a:spcPts val="0"/>
              </a:spcBef>
              <a:spcAft>
                <a:spcPts val="0"/>
              </a:spcAft>
              <a:buNone/>
            </a:pPr>
            <a:r>
              <a:rPr lang="en" sz="800">
                <a:solidFill>
                  <a:schemeClr val="dk1"/>
                </a:solidFill>
                <a:latin typeface="Inter"/>
                <a:ea typeface="Inter"/>
                <a:cs typeface="Inter"/>
                <a:sym typeface="Inter"/>
              </a:rPr>
              <a:t>Draw one conclusion or inference from the graph or chart.</a:t>
            </a:r>
            <a:endParaRPr sz="800">
              <a:solidFill>
                <a:schemeClr val="dk1"/>
              </a:solidFill>
              <a:latin typeface="Inter"/>
              <a:ea typeface="Inter"/>
              <a:cs typeface="Inter"/>
              <a:sym typeface="Inter"/>
            </a:endParaRPr>
          </a:p>
          <a:p>
            <a:pPr indent="0" lvl="0" marL="0" rtl="0" algn="l">
              <a:spcBef>
                <a:spcPts val="0"/>
              </a:spcBef>
              <a:spcAft>
                <a:spcPts val="0"/>
              </a:spcAft>
              <a:buNone/>
            </a:pPr>
            <a:r>
              <a:t/>
            </a:r>
            <a:endParaRPr sz="8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The Union had more than double the population of the Confederacy, giving it a significant advantage in terms of available soldiers and workers.</a:t>
            </a:r>
            <a:r>
              <a:rPr b="1" lang="en" sz="1200">
                <a:solidFill>
                  <a:srgbClr val="E95C3D"/>
                </a:solidFill>
                <a:latin typeface="Inter"/>
                <a:ea typeface="Inter"/>
                <a:cs typeface="Inter"/>
                <a:sym typeface="Inter"/>
              </a:rPr>
              <a:t> </a:t>
            </a:r>
            <a:endParaRPr b="1" sz="1200">
              <a:solidFill>
                <a:srgbClr val="E95C3D"/>
              </a:solidFill>
              <a:latin typeface="Inter"/>
              <a:ea typeface="Inter"/>
              <a:cs typeface="Inter"/>
              <a:sym typeface="Inter"/>
            </a:endParaRPr>
          </a:p>
        </p:txBody>
      </p:sp>
      <p:sp>
        <p:nvSpPr>
          <p:cNvPr id="250" name="Google Shape;250;p44"/>
          <p:cNvSpPr txBox="1"/>
          <p:nvPr/>
        </p:nvSpPr>
        <p:spPr>
          <a:xfrm>
            <a:off x="2379038" y="4617950"/>
            <a:ext cx="3136500" cy="432000"/>
          </a:xfrm>
          <a:prstGeom prst="rect">
            <a:avLst/>
          </a:prstGeom>
          <a:noFill/>
          <a:ln cap="flat" cmpd="sng" w="9525">
            <a:solidFill>
              <a:schemeClr val="dk1"/>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2400">
                <a:latin typeface="Plus Jakarta Sans"/>
                <a:ea typeface="Plus Jakarta Sans"/>
                <a:cs typeface="Plus Jakarta Sans"/>
                <a:sym typeface="Plus Jakarta Sans"/>
              </a:rPr>
              <a:t>Conclusions</a:t>
            </a:r>
            <a:endParaRPr b="1" sz="2400">
              <a:latin typeface="Plus Jakarta Sans"/>
              <a:ea typeface="Plus Jakarta Sans"/>
              <a:cs typeface="Plus Jakarta Sans"/>
              <a:sym typeface="Plus Jakarta Sans"/>
            </a:endParaRPr>
          </a:p>
        </p:txBody>
      </p:sp>
      <p:sp>
        <p:nvSpPr>
          <p:cNvPr id="251" name="Google Shape;251;p44"/>
          <p:cNvSpPr txBox="1"/>
          <p:nvPr/>
        </p:nvSpPr>
        <p:spPr>
          <a:xfrm>
            <a:off x="2905350" y="5736400"/>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Conclusion 2</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800">
                <a:solidFill>
                  <a:schemeClr val="dk1"/>
                </a:solidFill>
                <a:latin typeface="Inter"/>
                <a:ea typeface="Inter"/>
                <a:cs typeface="Inter"/>
                <a:sym typeface="Inter"/>
              </a:rPr>
              <a:t>Draw another conclusion or inference from the graph or chart.</a:t>
            </a:r>
            <a:endParaRPr sz="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8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A large portion of the Confederacy’s population (3.5 million people) was enslaved and not eligible to fight in the army, limiting the South’s military manpower.</a:t>
            </a:r>
            <a:r>
              <a:rPr b="1" lang="en" sz="1200">
                <a:solidFill>
                  <a:srgbClr val="E95C3D"/>
                </a:solidFill>
                <a:latin typeface="Inter"/>
                <a:ea typeface="Inter"/>
                <a:cs typeface="Inter"/>
                <a:sym typeface="Inter"/>
              </a:rPr>
              <a:t> </a:t>
            </a:r>
            <a:endParaRPr b="1" sz="1200">
              <a:solidFill>
                <a:srgbClr val="E95C3D"/>
              </a:solidFill>
              <a:latin typeface="Inter"/>
              <a:ea typeface="Inter"/>
              <a:cs typeface="Inter"/>
              <a:sym typeface="Inter"/>
            </a:endParaRPr>
          </a:p>
        </p:txBody>
      </p:sp>
      <p:sp>
        <p:nvSpPr>
          <p:cNvPr id="252" name="Google Shape;252;p44"/>
          <p:cNvSpPr txBox="1"/>
          <p:nvPr/>
        </p:nvSpPr>
        <p:spPr>
          <a:xfrm>
            <a:off x="5341750" y="5736401"/>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Conclusion 3</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800">
                <a:solidFill>
                  <a:schemeClr val="dk1"/>
                </a:solidFill>
                <a:latin typeface="Inter"/>
                <a:ea typeface="Inter"/>
                <a:cs typeface="Inter"/>
                <a:sym typeface="Inter"/>
              </a:rPr>
              <a:t>Draw a third conclusion or inference from the graph or chart.</a:t>
            </a:r>
            <a:endParaRPr sz="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8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The Border States had fewer people overall but included 500,000 enslaved individuals, showing that slavery was not limited to the Confederacy.</a:t>
            </a:r>
            <a:r>
              <a:rPr b="1" lang="en" sz="1200">
                <a:solidFill>
                  <a:srgbClr val="E95C3D"/>
                </a:solidFill>
                <a:latin typeface="Inter"/>
                <a:ea typeface="Inter"/>
                <a:cs typeface="Inter"/>
                <a:sym typeface="Inter"/>
              </a:rPr>
              <a:t> </a:t>
            </a:r>
            <a:endParaRPr b="1" sz="1200">
              <a:solidFill>
                <a:srgbClr val="E95C3D"/>
              </a:solidFill>
              <a:latin typeface="Inter"/>
              <a:ea typeface="Inter"/>
              <a:cs typeface="Inter"/>
              <a:sym typeface="Inter"/>
            </a:endParaRPr>
          </a:p>
        </p:txBody>
      </p:sp>
      <p:sp>
        <p:nvSpPr>
          <p:cNvPr id="253" name="Google Shape;253;p44"/>
          <p:cNvSpPr/>
          <p:nvPr/>
        </p:nvSpPr>
        <p:spPr>
          <a:xfrm rot="-5400000">
            <a:off x="3595113" y="2783925"/>
            <a:ext cx="582000" cy="5218500"/>
          </a:xfrm>
          <a:prstGeom prst="rightBrace">
            <a:avLst>
              <a:gd fmla="val 50000" name="adj1"/>
              <a:gd fmla="val 50000"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254" name="Google Shape;254;p44"/>
          <p:cNvPicPr preferRelativeResize="0"/>
          <p:nvPr/>
        </p:nvPicPr>
        <p:blipFill>
          <a:blip r:embed="rId5">
            <a:alphaModFix/>
          </a:blip>
          <a:stretch>
            <a:fillRect/>
          </a:stretch>
        </p:blipFill>
        <p:spPr>
          <a:xfrm>
            <a:off x="249075" y="1013200"/>
            <a:ext cx="990900" cy="990900"/>
          </a:xfrm>
          <a:prstGeom prst="rect">
            <a:avLst/>
          </a:prstGeom>
          <a:noFill/>
          <a:ln>
            <a:noFill/>
          </a:ln>
        </p:spPr>
      </p:pic>
      <p:sp>
        <p:nvSpPr>
          <p:cNvPr id="255" name="Google Shape;255;p44"/>
          <p:cNvSpPr txBox="1"/>
          <p:nvPr/>
        </p:nvSpPr>
        <p:spPr>
          <a:xfrm>
            <a:off x="368596" y="8274588"/>
            <a:ext cx="71574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200">
                <a:latin typeface="Inter"/>
                <a:ea typeface="Inter"/>
                <a:cs typeface="Inter"/>
                <a:sym typeface="Inter"/>
              </a:rPr>
              <a:t>What is missing from the data and how might that limit the reliability of the conclusions?</a:t>
            </a:r>
            <a:endParaRPr sz="1200">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The chart doesn’t show how many people were actually enlisted or willing to fight. It also doesn’t break down population by age or gender. We can’t tell how enslaved population contributed to the war effort, which might affect how we understand each side’s strength.</a:t>
            </a:r>
            <a:endParaRPr b="1" sz="1200">
              <a:solidFill>
                <a:srgbClr val="E95C3D"/>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p:txBody>
      </p:sp>
      <p:sp>
        <p:nvSpPr>
          <p:cNvPr id="256" name="Google Shape;256;p44"/>
          <p:cNvSpPr txBox="1"/>
          <p:nvPr/>
        </p:nvSpPr>
        <p:spPr>
          <a:xfrm>
            <a:off x="469050" y="2238300"/>
            <a:ext cx="68343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What issue or information is the chart or graph addressing?</a:t>
            </a:r>
            <a:endParaRPr sz="1300">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The chart compares the population sizes of the Union, Confederacy, and Border States, including the number of enslaved people in the Confederacy and Border States.</a:t>
            </a:r>
            <a:endParaRPr b="1" sz="1200">
              <a:solidFill>
                <a:srgbClr val="E95C3D"/>
              </a:solidFill>
              <a:latin typeface="Inter"/>
              <a:ea typeface="Inter"/>
              <a:cs typeface="Inter"/>
              <a:sym typeface="Inter"/>
            </a:endParaRPr>
          </a:p>
        </p:txBody>
      </p:sp>
      <p:sp>
        <p:nvSpPr>
          <p:cNvPr id="257" name="Google Shape;257;p44"/>
          <p:cNvSpPr txBox="1"/>
          <p:nvPr/>
        </p:nvSpPr>
        <p:spPr>
          <a:xfrm>
            <a:off x="469175" y="3498525"/>
            <a:ext cx="68343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List the identifiable variables</a:t>
            </a:r>
            <a:r>
              <a:rPr lang="en" sz="1300">
                <a:latin typeface="Inter"/>
                <a:ea typeface="Inter"/>
                <a:cs typeface="Inter"/>
                <a:sym typeface="Inter"/>
              </a:rPr>
              <a:t> in the chart</a:t>
            </a:r>
            <a:endParaRPr sz="1300">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Total populations of the Union, Confederacy, and Border States</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Enslaved populations in in the Confederacy and Border States</a:t>
            </a:r>
            <a:endParaRPr b="1" sz="1200">
              <a:solidFill>
                <a:srgbClr val="E95C3D"/>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